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732" r:id="rId2"/>
    <p:sldId id="733" r:id="rId3"/>
    <p:sldId id="734" r:id="rId4"/>
    <p:sldId id="786" r:id="rId5"/>
    <p:sldId id="782" r:id="rId6"/>
    <p:sldId id="780" r:id="rId7"/>
    <p:sldId id="783" r:id="rId8"/>
    <p:sldId id="784" r:id="rId9"/>
    <p:sldId id="785" r:id="rId10"/>
    <p:sldId id="745" r:id="rId11"/>
    <p:sldId id="747" r:id="rId12"/>
    <p:sldId id="749" r:id="rId13"/>
    <p:sldId id="787" r:id="rId14"/>
    <p:sldId id="743" r:id="rId15"/>
    <p:sldId id="750" r:id="rId16"/>
    <p:sldId id="751" r:id="rId17"/>
    <p:sldId id="752" r:id="rId18"/>
    <p:sldId id="452" r:id="rId19"/>
    <p:sldId id="759" r:id="rId20"/>
    <p:sldId id="762" r:id="rId21"/>
    <p:sldId id="329" r:id="rId22"/>
    <p:sldId id="790" r:id="rId23"/>
    <p:sldId id="331" r:id="rId24"/>
    <p:sldId id="791" r:id="rId25"/>
    <p:sldId id="793" r:id="rId26"/>
    <p:sldId id="804" r:id="rId27"/>
    <p:sldId id="805" r:id="rId28"/>
    <p:sldId id="806" r:id="rId29"/>
    <p:sldId id="807" r:id="rId30"/>
    <p:sldId id="808" r:id="rId31"/>
    <p:sldId id="809" r:id="rId32"/>
    <p:sldId id="810" r:id="rId33"/>
    <p:sldId id="811" r:id="rId34"/>
    <p:sldId id="812" r:id="rId35"/>
    <p:sldId id="813" r:id="rId36"/>
    <p:sldId id="814" r:id="rId37"/>
    <p:sldId id="815" r:id="rId38"/>
    <p:sldId id="816" r:id="rId39"/>
    <p:sldId id="817" r:id="rId40"/>
    <p:sldId id="818" r:id="rId41"/>
    <p:sldId id="794" r:id="rId42"/>
    <p:sldId id="798" r:id="rId43"/>
    <p:sldId id="799" r:id="rId44"/>
    <p:sldId id="800" r:id="rId45"/>
    <p:sldId id="801" r:id="rId46"/>
    <p:sldId id="802" r:id="rId47"/>
    <p:sldId id="279" r:id="rId48"/>
  </p:sldIdLst>
  <p:sldSz cx="10693400" cy="7562850"/>
  <p:notesSz cx="9945688" cy="68151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TSansPro-CaptionBold"/>
        <a:ea typeface="PTSansPro-CaptionBold"/>
        <a:cs typeface="PTSansPro-CaptionBold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4"/>
    <a:srgbClr val="FFCC99"/>
    <a:srgbClr val="990000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90" autoAdjust="0"/>
    <p:restoredTop sz="93928" autoAdjust="0"/>
  </p:normalViewPr>
  <p:slideViewPr>
    <p:cSldViewPr>
      <p:cViewPr varScale="1">
        <p:scale>
          <a:sx n="63" d="100"/>
          <a:sy n="63" d="100"/>
        </p:scale>
        <p:origin x="-930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508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14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6D536-5261-4569-A3BF-0D85921A786A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3DB61-5AD6-4A64-8CDB-5B5513D33780}">
      <dgm:prSet phldrT="[Текст]" custT="1"/>
      <dgm:spPr/>
      <dgm:t>
        <a:bodyPr/>
        <a:lstStyle/>
        <a:p>
          <a:r>
            <a:rPr lang="ru-RU" sz="2400" dirty="0"/>
            <a:t>ШАГ 1</a:t>
          </a:r>
        </a:p>
      </dgm:t>
    </dgm:pt>
    <dgm:pt modelId="{C8F73E71-C535-445C-A640-42BE0FCF5491}" type="parTrans" cxnId="{6F98579A-D0D5-4DC7-84D2-8D7A6DE60E2A}">
      <dgm:prSet/>
      <dgm:spPr/>
      <dgm:t>
        <a:bodyPr/>
        <a:lstStyle/>
        <a:p>
          <a:endParaRPr lang="ru-RU"/>
        </a:p>
      </dgm:t>
    </dgm:pt>
    <dgm:pt modelId="{AC48DBE7-D9A6-47C2-AD2A-9BEE6D3833CB}" type="sibTrans" cxnId="{6F98579A-D0D5-4DC7-84D2-8D7A6DE60E2A}">
      <dgm:prSet/>
      <dgm:spPr/>
      <dgm:t>
        <a:bodyPr/>
        <a:lstStyle/>
        <a:p>
          <a:endParaRPr lang="ru-RU"/>
        </a:p>
      </dgm:t>
    </dgm:pt>
    <dgm:pt modelId="{6DDB3C78-1403-45B4-A047-795E89E43C13}">
      <dgm:prSet phldrT="[Текст]"/>
      <dgm:spPr/>
      <dgm:t>
        <a:bodyPr/>
        <a:lstStyle/>
        <a:p>
          <a:endParaRPr lang="ru-RU" dirty="0"/>
        </a:p>
      </dgm:t>
    </dgm:pt>
    <dgm:pt modelId="{1D53589F-E455-4852-8857-B5C5D67393C2}" type="parTrans" cxnId="{34329EBB-9AE0-427D-A6DA-88BC525723EF}">
      <dgm:prSet/>
      <dgm:spPr/>
      <dgm:t>
        <a:bodyPr/>
        <a:lstStyle/>
        <a:p>
          <a:endParaRPr lang="ru-RU"/>
        </a:p>
      </dgm:t>
    </dgm:pt>
    <dgm:pt modelId="{0EAAC124-F026-4586-B8E1-6C38CF6DD9F7}" type="sibTrans" cxnId="{34329EBB-9AE0-427D-A6DA-88BC525723EF}">
      <dgm:prSet/>
      <dgm:spPr/>
      <dgm:t>
        <a:bodyPr/>
        <a:lstStyle/>
        <a:p>
          <a:endParaRPr lang="ru-RU"/>
        </a:p>
      </dgm:t>
    </dgm:pt>
    <dgm:pt modelId="{9FD000D1-5317-499B-9F47-527962492BFB}">
      <dgm:prSet phldrT="[Текст]" custT="1"/>
      <dgm:spPr/>
      <dgm:t>
        <a:bodyPr/>
        <a:lstStyle/>
        <a:p>
          <a:r>
            <a:rPr lang="ru-RU" sz="1800" dirty="0"/>
            <a:t>Рассчитываем НМЦК в соответствии с </a:t>
          </a:r>
          <a:r>
            <a:rPr lang="ru-RU" sz="1800" b="1" dirty="0"/>
            <a:t>ч. 2 – 6 и 8 </a:t>
          </a:r>
          <a:r>
            <a:rPr lang="ru-RU" sz="1800" dirty="0"/>
            <a:t>ст. 22 Закона № 44-ФЗ (</a:t>
          </a:r>
          <a:r>
            <a:rPr lang="ru-RU" sz="1800" b="1" dirty="0"/>
            <a:t>без НДС и оптовой надбавки) </a:t>
          </a:r>
          <a:r>
            <a:rPr lang="ru-RU" sz="1800" dirty="0"/>
            <a:t>с </a:t>
          </a:r>
          <a:r>
            <a:rPr lang="ru-RU" sz="1800" dirty="0" err="1"/>
            <a:t>учетом</a:t>
          </a:r>
          <a:r>
            <a:rPr lang="ru-RU" sz="1800" dirty="0"/>
            <a:t> эквивалентных л/ф и дозировок</a:t>
          </a:r>
          <a:br>
            <a:rPr lang="ru-RU" sz="1800" dirty="0"/>
          </a:br>
          <a:r>
            <a:rPr lang="ru-RU" sz="1800" dirty="0"/>
            <a:t>и дозировок </a:t>
          </a:r>
          <a:endParaRPr lang="ru-RU" sz="1800" b="1" dirty="0"/>
        </a:p>
      </dgm:t>
    </dgm:pt>
    <dgm:pt modelId="{558F222C-E60C-405E-8081-10063719E6CD}" type="parTrans" cxnId="{B4524FE2-7037-4D65-95E2-285BE292D09C}">
      <dgm:prSet/>
      <dgm:spPr/>
      <dgm:t>
        <a:bodyPr/>
        <a:lstStyle/>
        <a:p>
          <a:endParaRPr lang="ru-RU"/>
        </a:p>
      </dgm:t>
    </dgm:pt>
    <dgm:pt modelId="{E4ED7D88-6BCD-4121-A14D-9E9D4988C124}" type="sibTrans" cxnId="{B4524FE2-7037-4D65-95E2-285BE292D09C}">
      <dgm:prSet/>
      <dgm:spPr/>
      <dgm:t>
        <a:bodyPr/>
        <a:lstStyle/>
        <a:p>
          <a:endParaRPr lang="ru-RU"/>
        </a:p>
      </dgm:t>
    </dgm:pt>
    <dgm:pt modelId="{5BE48F7F-038D-495E-8E1F-AFC82392E75F}">
      <dgm:prSet phldrT="[Текст]" custT="1"/>
      <dgm:spPr/>
      <dgm:t>
        <a:bodyPr/>
        <a:lstStyle/>
        <a:p>
          <a:r>
            <a:rPr lang="ru-RU" sz="2400" dirty="0"/>
            <a:t>ШАГ 2</a:t>
          </a:r>
        </a:p>
      </dgm:t>
    </dgm:pt>
    <dgm:pt modelId="{B17EFD46-0E75-4629-83E2-D690071A7E4A}" type="parTrans" cxnId="{F805AB42-6096-40DB-8160-62B48F531A1A}">
      <dgm:prSet/>
      <dgm:spPr/>
      <dgm:t>
        <a:bodyPr/>
        <a:lstStyle/>
        <a:p>
          <a:endParaRPr lang="ru-RU"/>
        </a:p>
      </dgm:t>
    </dgm:pt>
    <dgm:pt modelId="{A933E821-25E4-4B08-97A3-862819B213B8}" type="sibTrans" cxnId="{F805AB42-6096-40DB-8160-62B48F531A1A}">
      <dgm:prSet/>
      <dgm:spPr/>
      <dgm:t>
        <a:bodyPr/>
        <a:lstStyle/>
        <a:p>
          <a:endParaRPr lang="ru-RU"/>
        </a:p>
      </dgm:t>
    </dgm:pt>
    <dgm:pt modelId="{301A677B-7BF5-4F09-B568-DAFA577ABCCD}">
      <dgm:prSet phldrT="[Текст]" custT="1"/>
      <dgm:spPr/>
      <dgm:t>
        <a:bodyPr/>
        <a:lstStyle/>
        <a:p>
          <a:r>
            <a:rPr lang="en-US" sz="2400" dirty="0"/>
            <a:t> </a:t>
          </a:r>
          <a:endParaRPr lang="ru-RU" sz="2400" dirty="0"/>
        </a:p>
      </dgm:t>
    </dgm:pt>
    <dgm:pt modelId="{8535AD16-6FEA-45D2-B5F7-211168AB244D}" type="parTrans" cxnId="{42A0F537-DE07-4B1D-B078-D9EC1218E73D}">
      <dgm:prSet/>
      <dgm:spPr/>
      <dgm:t>
        <a:bodyPr/>
        <a:lstStyle/>
        <a:p>
          <a:endParaRPr lang="ru-RU"/>
        </a:p>
      </dgm:t>
    </dgm:pt>
    <dgm:pt modelId="{6B4836A8-8316-4D1E-B0B5-B9BDCBA48E51}" type="sibTrans" cxnId="{42A0F537-DE07-4B1D-B078-D9EC1218E73D}">
      <dgm:prSet/>
      <dgm:spPr/>
      <dgm:t>
        <a:bodyPr/>
        <a:lstStyle/>
        <a:p>
          <a:endParaRPr lang="ru-RU"/>
        </a:p>
      </dgm:t>
    </dgm:pt>
    <dgm:pt modelId="{C458E2FE-16CE-4501-BFF0-873F5FA5938A}">
      <dgm:prSet phldrT="[Текст]" custT="1"/>
      <dgm:spPr/>
      <dgm:t>
        <a:bodyPr/>
        <a:lstStyle/>
        <a:p>
          <a:r>
            <a:rPr lang="ru-RU" sz="1700" dirty="0"/>
            <a:t>Рассчитываем </a:t>
          </a:r>
          <a:r>
            <a:rPr lang="ru-RU" sz="1700" dirty="0" smtClean="0"/>
            <a:t>средневзвешенную </a:t>
          </a:r>
          <a:r>
            <a:rPr lang="ru-RU" sz="1700" dirty="0"/>
            <a:t>цену на основании </a:t>
          </a:r>
          <a:r>
            <a:rPr lang="ru-RU" sz="1700" b="1" dirty="0"/>
            <a:t>всех </a:t>
          </a:r>
          <a:r>
            <a:rPr lang="ru-RU" sz="1700" b="1" dirty="0" smtClean="0">
              <a:solidFill>
                <a:srgbClr val="C00000"/>
              </a:solidFill>
            </a:rPr>
            <a:t>исполненных</a:t>
          </a:r>
          <a:r>
            <a:rPr lang="ru-RU" sz="1700" b="1" dirty="0" smtClean="0"/>
            <a:t> (?) </a:t>
          </a:r>
          <a:r>
            <a:rPr lang="ru-RU" sz="1700" b="1" dirty="0"/>
            <a:t/>
          </a:r>
          <a:br>
            <a:rPr lang="ru-RU" sz="1700" b="1" dirty="0"/>
          </a:br>
          <a:r>
            <a:rPr lang="ru-RU" sz="1700" b="1" u="sng" dirty="0"/>
            <a:t>заказчиком</a:t>
          </a:r>
          <a:r>
            <a:rPr lang="ru-RU" sz="1700" dirty="0"/>
            <a:t> контрактов на поставку ЛП с учетом эквивалентных л/ф </a:t>
          </a:r>
          <a:br>
            <a:rPr lang="ru-RU" sz="1700" dirty="0"/>
          </a:br>
          <a:r>
            <a:rPr lang="ru-RU" sz="1700" dirty="0"/>
            <a:t>и дозировок </a:t>
          </a:r>
          <a:r>
            <a:rPr lang="ru-RU" sz="1700" b="1" u="sng" dirty="0"/>
            <a:t>за 12 месяцев</a:t>
          </a:r>
          <a:r>
            <a:rPr lang="ru-RU" sz="1700" dirty="0"/>
            <a:t>, предшествующих месяцу расчета, </a:t>
          </a:r>
          <a:br>
            <a:rPr lang="ru-RU" sz="1700" dirty="0"/>
          </a:br>
          <a:r>
            <a:rPr lang="ru-RU" sz="1700" dirty="0"/>
            <a:t>кроме контрактов, заключенных по решению врачебной комиссии </a:t>
          </a:r>
          <a:br>
            <a:rPr lang="ru-RU" sz="1700" dirty="0"/>
          </a:br>
          <a:r>
            <a:rPr lang="ru-RU" sz="1700" dirty="0"/>
            <a:t>(</a:t>
          </a:r>
          <a:r>
            <a:rPr lang="ru-RU" sz="1700" b="1" dirty="0"/>
            <a:t>без НДС и оптовой надбавки</a:t>
          </a:r>
          <a:r>
            <a:rPr lang="ru-RU" sz="1700" dirty="0"/>
            <a:t>)</a:t>
          </a:r>
        </a:p>
      </dgm:t>
    </dgm:pt>
    <dgm:pt modelId="{BDC030DE-EC7B-4C84-8792-524140C74A5E}" type="parTrans" cxnId="{AB41A335-F0D7-4726-81AB-14EF48105F8D}">
      <dgm:prSet/>
      <dgm:spPr/>
      <dgm:t>
        <a:bodyPr/>
        <a:lstStyle/>
        <a:p>
          <a:endParaRPr lang="ru-RU"/>
        </a:p>
      </dgm:t>
    </dgm:pt>
    <dgm:pt modelId="{368178A7-5503-4F57-8E08-8303E36FBE02}" type="sibTrans" cxnId="{AB41A335-F0D7-4726-81AB-14EF48105F8D}">
      <dgm:prSet/>
      <dgm:spPr/>
      <dgm:t>
        <a:bodyPr/>
        <a:lstStyle/>
        <a:p>
          <a:endParaRPr lang="ru-RU"/>
        </a:p>
      </dgm:t>
    </dgm:pt>
    <dgm:pt modelId="{0E0D7480-4170-461E-A215-F6CEE4EE0A8A}">
      <dgm:prSet phldrT="[Текст]" custT="1"/>
      <dgm:spPr/>
      <dgm:t>
        <a:bodyPr/>
        <a:lstStyle/>
        <a:p>
          <a:r>
            <a:rPr lang="ru-RU" sz="2400" dirty="0"/>
            <a:t>ШАГ 3</a:t>
          </a:r>
        </a:p>
      </dgm:t>
    </dgm:pt>
    <dgm:pt modelId="{3C5F18AF-35AE-457E-A738-EA28E1E44138}" type="parTrans" cxnId="{33EFF309-0B48-4BCC-AAC1-0AD22F7E83C9}">
      <dgm:prSet/>
      <dgm:spPr/>
      <dgm:t>
        <a:bodyPr/>
        <a:lstStyle/>
        <a:p>
          <a:endParaRPr lang="ru-RU"/>
        </a:p>
      </dgm:t>
    </dgm:pt>
    <dgm:pt modelId="{AD0A6575-7D44-4B81-B0AD-43E06EDD71CC}" type="sibTrans" cxnId="{33EFF309-0B48-4BCC-AAC1-0AD22F7E83C9}">
      <dgm:prSet/>
      <dgm:spPr/>
      <dgm:t>
        <a:bodyPr/>
        <a:lstStyle/>
        <a:p>
          <a:endParaRPr lang="ru-RU"/>
        </a:p>
      </dgm:t>
    </dgm:pt>
    <dgm:pt modelId="{C71EC833-7EEA-4663-AB09-5379EA8306AE}">
      <dgm:prSet phldrT="[Текст]"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</a:rPr>
            <a:t>С 1 </a:t>
          </a:r>
          <a:r>
            <a:rPr lang="ru-RU" sz="2400" b="1" dirty="0" smtClean="0">
              <a:solidFill>
                <a:srgbClr val="C00000"/>
              </a:solidFill>
            </a:rPr>
            <a:t>января 2019 </a:t>
          </a:r>
          <a:r>
            <a:rPr lang="ru-RU" sz="2400" b="1" dirty="0">
              <a:solidFill>
                <a:srgbClr val="C00000"/>
              </a:solidFill>
            </a:rPr>
            <a:t>г.</a:t>
          </a:r>
        </a:p>
      </dgm:t>
    </dgm:pt>
    <dgm:pt modelId="{E1A79D0D-DE47-42DD-A522-010B3EA26B68}" type="parTrans" cxnId="{DDF8D2F4-7D5D-4A04-BB0D-6EDC580363D2}">
      <dgm:prSet/>
      <dgm:spPr/>
      <dgm:t>
        <a:bodyPr/>
        <a:lstStyle/>
        <a:p>
          <a:endParaRPr lang="ru-RU"/>
        </a:p>
      </dgm:t>
    </dgm:pt>
    <dgm:pt modelId="{59D94DE8-E3D0-4FA1-A4EE-DF9C8FC9B71A}" type="sibTrans" cxnId="{DDF8D2F4-7D5D-4A04-BB0D-6EDC580363D2}">
      <dgm:prSet/>
      <dgm:spPr/>
      <dgm:t>
        <a:bodyPr/>
        <a:lstStyle/>
        <a:p>
          <a:endParaRPr lang="ru-RU"/>
        </a:p>
      </dgm:t>
    </dgm:pt>
    <dgm:pt modelId="{28196D65-94B4-4727-962D-1CAC6E4C67E8}">
      <dgm:prSet phldrT="[Текст]" custT="1"/>
      <dgm:spPr/>
      <dgm:t>
        <a:bodyPr/>
        <a:lstStyle/>
        <a:p>
          <a:r>
            <a:rPr lang="ru-RU" sz="1800" dirty="0">
              <a:solidFill>
                <a:srgbClr val="C00000"/>
              </a:solidFill>
            </a:rPr>
            <a:t>Берем </a:t>
          </a:r>
          <a:r>
            <a:rPr lang="ru-RU" sz="1800" dirty="0" err="1">
              <a:solidFill>
                <a:srgbClr val="C00000"/>
              </a:solidFill>
            </a:rPr>
            <a:t>референтную</a:t>
          </a:r>
          <a:r>
            <a:rPr lang="ru-RU" sz="1800" dirty="0">
              <a:solidFill>
                <a:srgbClr val="C00000"/>
              </a:solidFill>
            </a:rPr>
            <a:t> цену из </a:t>
          </a:r>
          <a:r>
            <a:rPr lang="ru-RU" sz="1800" dirty="0" smtClean="0">
              <a:solidFill>
                <a:srgbClr val="C00000"/>
              </a:solidFill>
            </a:rPr>
            <a:t>ЕИС*</a:t>
          </a:r>
          <a:endParaRPr lang="ru-RU" sz="1800" dirty="0">
            <a:solidFill>
              <a:srgbClr val="C00000"/>
            </a:solidFill>
          </a:endParaRPr>
        </a:p>
      </dgm:t>
    </dgm:pt>
    <dgm:pt modelId="{35BE776C-744F-43FC-949B-D935F6F41698}" type="parTrans" cxnId="{20F219C2-33A2-4E36-BA81-A50BEE522A11}">
      <dgm:prSet/>
      <dgm:spPr/>
      <dgm:t>
        <a:bodyPr/>
        <a:lstStyle/>
        <a:p>
          <a:endParaRPr lang="ru-RU"/>
        </a:p>
      </dgm:t>
    </dgm:pt>
    <dgm:pt modelId="{894EFCCC-F15E-4DE0-AFCA-A0C8AC8FAE12}" type="sibTrans" cxnId="{20F219C2-33A2-4E36-BA81-A50BEE522A11}">
      <dgm:prSet/>
      <dgm:spPr/>
      <dgm:t>
        <a:bodyPr/>
        <a:lstStyle/>
        <a:p>
          <a:endParaRPr lang="ru-RU"/>
        </a:p>
      </dgm:t>
    </dgm:pt>
    <dgm:pt modelId="{0A93AE8D-8113-4CAA-9867-0F37973DA7D1}">
      <dgm:prSet/>
      <dgm:spPr/>
      <dgm:t>
        <a:bodyPr/>
        <a:lstStyle/>
        <a:p>
          <a:endParaRPr lang="ru-RU" sz="1600" dirty="0"/>
        </a:p>
      </dgm:t>
    </dgm:pt>
    <dgm:pt modelId="{AE25606F-6BC9-48FA-B588-195DF4600D77}" type="parTrans" cxnId="{9D82DA44-AF14-4BA7-86AA-ED6820603FEC}">
      <dgm:prSet/>
      <dgm:spPr/>
      <dgm:t>
        <a:bodyPr/>
        <a:lstStyle/>
        <a:p>
          <a:endParaRPr lang="ru-RU"/>
        </a:p>
      </dgm:t>
    </dgm:pt>
    <dgm:pt modelId="{E9340DED-831A-4A9E-AD2D-C8C6A10E18BB}" type="sibTrans" cxnId="{9D82DA44-AF14-4BA7-86AA-ED6820603FEC}">
      <dgm:prSet/>
      <dgm:spPr/>
      <dgm:t>
        <a:bodyPr/>
        <a:lstStyle/>
        <a:p>
          <a:endParaRPr lang="ru-RU"/>
        </a:p>
      </dgm:t>
    </dgm:pt>
    <dgm:pt modelId="{EA728742-D449-44BF-BCA2-84A684EBF3D4}">
      <dgm:prSet phldrT="[Текст]"/>
      <dgm:spPr/>
      <dgm:t>
        <a:bodyPr/>
        <a:lstStyle/>
        <a:p>
          <a:endParaRPr lang="ru-RU" sz="1600" dirty="0"/>
        </a:p>
      </dgm:t>
    </dgm:pt>
    <dgm:pt modelId="{6F3B3B16-3FCA-48CB-97DD-61704180535C}" type="parTrans" cxnId="{F8F9FA08-F0B8-4FE6-A983-2C066F4C4559}">
      <dgm:prSet/>
      <dgm:spPr/>
      <dgm:t>
        <a:bodyPr/>
        <a:lstStyle/>
        <a:p>
          <a:endParaRPr lang="ru-RU"/>
        </a:p>
      </dgm:t>
    </dgm:pt>
    <dgm:pt modelId="{43441F26-4CC2-4A22-B07B-2A579C5C6B0D}" type="sibTrans" cxnId="{F8F9FA08-F0B8-4FE6-A983-2C066F4C4559}">
      <dgm:prSet/>
      <dgm:spPr/>
      <dgm:t>
        <a:bodyPr/>
        <a:lstStyle/>
        <a:p>
          <a:endParaRPr lang="ru-RU"/>
        </a:p>
      </dgm:t>
    </dgm:pt>
    <dgm:pt modelId="{1EE8BD4E-544B-4680-AD1F-1C71C530FC85}" type="pres">
      <dgm:prSet presAssocID="{9436D536-5261-4569-A3BF-0D85921A786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FA77A3-2194-4FCE-8449-727197C3914A}" type="pres">
      <dgm:prSet presAssocID="{87F3DB61-5AD6-4A64-8CDB-5B5513D33780}" presName="composite" presStyleCnt="0"/>
      <dgm:spPr/>
    </dgm:pt>
    <dgm:pt modelId="{7B204061-DDF0-402A-8877-1663FE579038}" type="pres">
      <dgm:prSet presAssocID="{87F3DB61-5AD6-4A64-8CDB-5B5513D33780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0B651-DACF-424B-9800-649B739B019D}" type="pres">
      <dgm:prSet presAssocID="{87F3DB61-5AD6-4A64-8CDB-5B5513D33780}" presName="Parent" presStyleLbl="alignNode1" presStyleIdx="0" presStyleCnt="3" custLinFactNeighborX="540" custLinFactNeighborY="-125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2102F-9374-46AD-B40F-7BCC5D83D99A}" type="pres">
      <dgm:prSet presAssocID="{87F3DB61-5AD6-4A64-8CDB-5B5513D33780}" presName="Accent" presStyleLbl="parChTrans1D1" presStyleIdx="0" presStyleCnt="3"/>
      <dgm:spPr/>
    </dgm:pt>
    <dgm:pt modelId="{574A736E-CB2A-4998-8FE1-2B1400E0CCD3}" type="pres">
      <dgm:prSet presAssocID="{87F3DB61-5AD6-4A64-8CDB-5B5513D33780}" presName="Child" presStyleLbl="revTx" presStyleIdx="1" presStyleCnt="6" custScaleY="41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98DB-7633-4DDD-B97F-8B3D43589CDF}" type="pres">
      <dgm:prSet presAssocID="{AC48DBE7-D9A6-47C2-AD2A-9BEE6D3833CB}" presName="sibTrans" presStyleCnt="0"/>
      <dgm:spPr/>
    </dgm:pt>
    <dgm:pt modelId="{3B86622C-9173-4F9F-B484-665F2461CE98}" type="pres">
      <dgm:prSet presAssocID="{5BE48F7F-038D-495E-8E1F-AFC82392E75F}" presName="composite" presStyleCnt="0"/>
      <dgm:spPr/>
    </dgm:pt>
    <dgm:pt modelId="{2BE6A885-2051-4DF1-B00C-4940C78E392C}" type="pres">
      <dgm:prSet presAssocID="{5BE48F7F-038D-495E-8E1F-AFC82392E75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266CD-8C69-4F44-9043-3AEDA4973D9D}" type="pres">
      <dgm:prSet presAssocID="{5BE48F7F-038D-495E-8E1F-AFC82392E75F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ED93F-CEF0-444E-8583-B0A58E3BD003}" type="pres">
      <dgm:prSet presAssocID="{5BE48F7F-038D-495E-8E1F-AFC82392E75F}" presName="Accent" presStyleLbl="parChTrans1D1" presStyleIdx="1" presStyleCnt="3"/>
      <dgm:spPr/>
    </dgm:pt>
    <dgm:pt modelId="{EA23C77F-BFF0-49E6-9962-8EF91F417957}" type="pres">
      <dgm:prSet presAssocID="{5BE48F7F-038D-495E-8E1F-AFC82392E75F}" presName="Child" presStyleLbl="revTx" presStyleIdx="3" presStyleCnt="6" custScaleY="94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7DB36-821E-4D4D-8289-7C0A6588637B}" type="pres">
      <dgm:prSet presAssocID="{A933E821-25E4-4B08-97A3-862819B213B8}" presName="sibTrans" presStyleCnt="0"/>
      <dgm:spPr/>
    </dgm:pt>
    <dgm:pt modelId="{D44F748A-8825-4ACB-8B62-0447E7FC75FE}" type="pres">
      <dgm:prSet presAssocID="{0E0D7480-4170-461E-A215-F6CEE4EE0A8A}" presName="composite" presStyleCnt="0"/>
      <dgm:spPr/>
    </dgm:pt>
    <dgm:pt modelId="{E2F029B7-0863-452B-9243-8E03A4217D1F}" type="pres">
      <dgm:prSet presAssocID="{0E0D7480-4170-461E-A215-F6CEE4EE0A8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EC02C-ADFB-4576-9934-C07C4AEAE76A}" type="pres">
      <dgm:prSet presAssocID="{0E0D7480-4170-461E-A215-F6CEE4EE0A8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CF46E-7C9B-4320-A8F1-59051FA72A5F}" type="pres">
      <dgm:prSet presAssocID="{0E0D7480-4170-461E-A215-F6CEE4EE0A8A}" presName="Accent" presStyleLbl="parChTrans1D1" presStyleIdx="2" presStyleCnt="3"/>
      <dgm:spPr/>
    </dgm:pt>
    <dgm:pt modelId="{E308590F-4D73-4DD2-8E80-9FF3F6AB845F}" type="pres">
      <dgm:prSet presAssocID="{0E0D7480-4170-461E-A215-F6CEE4EE0A8A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D998C5-14C0-424B-9666-3F6EFFBF48B9}" type="presOf" srcId="{87F3DB61-5AD6-4A64-8CDB-5B5513D33780}" destId="{0470B651-DACF-424B-9800-649B739B019D}" srcOrd="0" destOrd="0" presId="urn:microsoft.com/office/officeart/2011/layout/TabList"/>
    <dgm:cxn modelId="{6F98579A-D0D5-4DC7-84D2-8D7A6DE60E2A}" srcId="{9436D536-5261-4569-A3BF-0D85921A786A}" destId="{87F3DB61-5AD6-4A64-8CDB-5B5513D33780}" srcOrd="0" destOrd="0" parTransId="{C8F73E71-C535-445C-A640-42BE0FCF5491}" sibTransId="{AC48DBE7-D9A6-47C2-AD2A-9BEE6D3833CB}"/>
    <dgm:cxn modelId="{5530E4D7-3DE9-46EE-8E78-D5B4683C6314}" type="presOf" srcId="{9FD000D1-5317-499B-9F47-527962492BFB}" destId="{574A736E-CB2A-4998-8FE1-2B1400E0CCD3}" srcOrd="0" destOrd="0" presId="urn:microsoft.com/office/officeart/2011/layout/TabList"/>
    <dgm:cxn modelId="{16ECD990-CD7E-43B5-8746-27219A46BD08}" type="presOf" srcId="{28196D65-94B4-4727-962D-1CAC6E4C67E8}" destId="{E308590F-4D73-4DD2-8E80-9FF3F6AB845F}" srcOrd="0" destOrd="0" presId="urn:microsoft.com/office/officeart/2011/layout/TabList"/>
    <dgm:cxn modelId="{D9F47F4C-C5FC-468B-BF48-199A983BBE1A}" type="presOf" srcId="{9436D536-5261-4569-A3BF-0D85921A786A}" destId="{1EE8BD4E-544B-4680-AD1F-1C71C530FC85}" srcOrd="0" destOrd="0" presId="urn:microsoft.com/office/officeart/2011/layout/TabList"/>
    <dgm:cxn modelId="{6716548B-1362-4680-AA8D-09C0499A69D4}" type="presOf" srcId="{5BE48F7F-038D-495E-8E1F-AFC82392E75F}" destId="{E96266CD-8C69-4F44-9043-3AEDA4973D9D}" srcOrd="0" destOrd="0" presId="urn:microsoft.com/office/officeart/2011/layout/TabList"/>
    <dgm:cxn modelId="{9D82DA44-AF14-4BA7-86AA-ED6820603FEC}" srcId="{0E0D7480-4170-461E-A215-F6CEE4EE0A8A}" destId="{0A93AE8D-8113-4CAA-9867-0F37973DA7D1}" srcOrd="2" destOrd="0" parTransId="{AE25606F-6BC9-48FA-B588-195DF4600D77}" sibTransId="{E9340DED-831A-4A9E-AD2D-C8C6A10E18BB}"/>
    <dgm:cxn modelId="{C706E33A-15F6-45C3-86AC-8AA74AEEEBD4}" type="presOf" srcId="{C458E2FE-16CE-4501-BFF0-873F5FA5938A}" destId="{EA23C77F-BFF0-49E6-9962-8EF91F417957}" srcOrd="0" destOrd="0" presId="urn:microsoft.com/office/officeart/2011/layout/TabList"/>
    <dgm:cxn modelId="{1ABFDFCE-1F54-43FE-B177-97E5EC73D4C1}" type="presOf" srcId="{0A93AE8D-8113-4CAA-9867-0F37973DA7D1}" destId="{E308590F-4D73-4DD2-8E80-9FF3F6AB845F}" srcOrd="0" destOrd="1" presId="urn:microsoft.com/office/officeart/2011/layout/TabList"/>
    <dgm:cxn modelId="{2FB543EC-5B71-4F63-A9D7-BAC51E8C113C}" type="presOf" srcId="{6DDB3C78-1403-45B4-A047-795E89E43C13}" destId="{7B204061-DDF0-402A-8877-1663FE579038}" srcOrd="0" destOrd="0" presId="urn:microsoft.com/office/officeart/2011/layout/TabList"/>
    <dgm:cxn modelId="{42A0F537-DE07-4B1D-B078-D9EC1218E73D}" srcId="{5BE48F7F-038D-495E-8E1F-AFC82392E75F}" destId="{301A677B-7BF5-4F09-B568-DAFA577ABCCD}" srcOrd="0" destOrd="0" parTransId="{8535AD16-6FEA-45D2-B5F7-211168AB244D}" sibTransId="{6B4836A8-8316-4D1E-B0B5-B9BDCBA48E51}"/>
    <dgm:cxn modelId="{009C9A34-6067-445A-A87C-B89B7131FA17}" type="presOf" srcId="{EA728742-D449-44BF-BCA2-84A684EBF3D4}" destId="{EA23C77F-BFF0-49E6-9962-8EF91F417957}" srcOrd="0" destOrd="1" presId="urn:microsoft.com/office/officeart/2011/layout/TabList"/>
    <dgm:cxn modelId="{F8F9FA08-F0B8-4FE6-A983-2C066F4C4559}" srcId="{5BE48F7F-038D-495E-8E1F-AFC82392E75F}" destId="{EA728742-D449-44BF-BCA2-84A684EBF3D4}" srcOrd="2" destOrd="0" parTransId="{6F3B3B16-3FCA-48CB-97DD-61704180535C}" sibTransId="{43441F26-4CC2-4A22-B07B-2A579C5C6B0D}"/>
    <dgm:cxn modelId="{33EFF309-0B48-4BCC-AAC1-0AD22F7E83C9}" srcId="{9436D536-5261-4569-A3BF-0D85921A786A}" destId="{0E0D7480-4170-461E-A215-F6CEE4EE0A8A}" srcOrd="2" destOrd="0" parTransId="{3C5F18AF-35AE-457E-A738-EA28E1E44138}" sibTransId="{AD0A6575-7D44-4B81-B0AD-43E06EDD71CC}"/>
    <dgm:cxn modelId="{B4524FE2-7037-4D65-95E2-285BE292D09C}" srcId="{87F3DB61-5AD6-4A64-8CDB-5B5513D33780}" destId="{9FD000D1-5317-499B-9F47-527962492BFB}" srcOrd="1" destOrd="0" parTransId="{558F222C-E60C-405E-8081-10063719E6CD}" sibTransId="{E4ED7D88-6BCD-4121-A14D-9E9D4988C124}"/>
    <dgm:cxn modelId="{530F2139-5F72-4D83-84D0-9F34FC8E39DF}" type="presOf" srcId="{301A677B-7BF5-4F09-B568-DAFA577ABCCD}" destId="{2BE6A885-2051-4DF1-B00C-4940C78E392C}" srcOrd="0" destOrd="0" presId="urn:microsoft.com/office/officeart/2011/layout/TabList"/>
    <dgm:cxn modelId="{DDF8D2F4-7D5D-4A04-BB0D-6EDC580363D2}" srcId="{0E0D7480-4170-461E-A215-F6CEE4EE0A8A}" destId="{C71EC833-7EEA-4663-AB09-5379EA8306AE}" srcOrd="0" destOrd="0" parTransId="{E1A79D0D-DE47-42DD-A522-010B3EA26B68}" sibTransId="{59D94DE8-E3D0-4FA1-A4EE-DF9C8FC9B71A}"/>
    <dgm:cxn modelId="{AB41A335-F0D7-4726-81AB-14EF48105F8D}" srcId="{5BE48F7F-038D-495E-8E1F-AFC82392E75F}" destId="{C458E2FE-16CE-4501-BFF0-873F5FA5938A}" srcOrd="1" destOrd="0" parTransId="{BDC030DE-EC7B-4C84-8792-524140C74A5E}" sibTransId="{368178A7-5503-4F57-8E08-8303E36FBE02}"/>
    <dgm:cxn modelId="{0AEE7EEB-2F45-4EF5-B909-198538533539}" type="presOf" srcId="{0E0D7480-4170-461E-A215-F6CEE4EE0A8A}" destId="{46DEC02C-ADFB-4576-9934-C07C4AEAE76A}" srcOrd="0" destOrd="0" presId="urn:microsoft.com/office/officeart/2011/layout/TabList"/>
    <dgm:cxn modelId="{20F219C2-33A2-4E36-BA81-A50BEE522A11}" srcId="{0E0D7480-4170-461E-A215-F6CEE4EE0A8A}" destId="{28196D65-94B4-4727-962D-1CAC6E4C67E8}" srcOrd="1" destOrd="0" parTransId="{35BE776C-744F-43FC-949B-D935F6F41698}" sibTransId="{894EFCCC-F15E-4DE0-AFCA-A0C8AC8FAE12}"/>
    <dgm:cxn modelId="{E0738F42-4439-4605-8632-F075259008E4}" type="presOf" srcId="{C71EC833-7EEA-4663-AB09-5379EA8306AE}" destId="{E2F029B7-0863-452B-9243-8E03A4217D1F}" srcOrd="0" destOrd="0" presId="urn:microsoft.com/office/officeart/2011/layout/TabList"/>
    <dgm:cxn modelId="{F805AB42-6096-40DB-8160-62B48F531A1A}" srcId="{9436D536-5261-4569-A3BF-0D85921A786A}" destId="{5BE48F7F-038D-495E-8E1F-AFC82392E75F}" srcOrd="1" destOrd="0" parTransId="{B17EFD46-0E75-4629-83E2-D690071A7E4A}" sibTransId="{A933E821-25E4-4B08-97A3-862819B213B8}"/>
    <dgm:cxn modelId="{34329EBB-9AE0-427D-A6DA-88BC525723EF}" srcId="{87F3DB61-5AD6-4A64-8CDB-5B5513D33780}" destId="{6DDB3C78-1403-45B4-A047-795E89E43C13}" srcOrd="0" destOrd="0" parTransId="{1D53589F-E455-4852-8857-B5C5D67393C2}" sibTransId="{0EAAC124-F026-4586-B8E1-6C38CF6DD9F7}"/>
    <dgm:cxn modelId="{AD1C40BD-F89C-4400-8DEC-28ED51521183}" type="presParOf" srcId="{1EE8BD4E-544B-4680-AD1F-1C71C530FC85}" destId="{D7FA77A3-2194-4FCE-8449-727197C3914A}" srcOrd="0" destOrd="0" presId="urn:microsoft.com/office/officeart/2011/layout/TabList"/>
    <dgm:cxn modelId="{76BF1F91-0FBA-4120-AC03-39A0217E7E2E}" type="presParOf" srcId="{D7FA77A3-2194-4FCE-8449-727197C3914A}" destId="{7B204061-DDF0-402A-8877-1663FE579038}" srcOrd="0" destOrd="0" presId="urn:microsoft.com/office/officeart/2011/layout/TabList"/>
    <dgm:cxn modelId="{4A0F8E10-6238-42F5-9C18-1C59156BA757}" type="presParOf" srcId="{D7FA77A3-2194-4FCE-8449-727197C3914A}" destId="{0470B651-DACF-424B-9800-649B739B019D}" srcOrd="1" destOrd="0" presId="urn:microsoft.com/office/officeart/2011/layout/TabList"/>
    <dgm:cxn modelId="{32C6D248-1E5B-412F-A6C3-33825940373E}" type="presParOf" srcId="{D7FA77A3-2194-4FCE-8449-727197C3914A}" destId="{C272102F-9374-46AD-B40F-7BCC5D83D99A}" srcOrd="2" destOrd="0" presId="urn:microsoft.com/office/officeart/2011/layout/TabList"/>
    <dgm:cxn modelId="{83385B9F-B0FD-4CE1-9583-8B5C1C1A0D9C}" type="presParOf" srcId="{1EE8BD4E-544B-4680-AD1F-1C71C530FC85}" destId="{574A736E-CB2A-4998-8FE1-2B1400E0CCD3}" srcOrd="1" destOrd="0" presId="urn:microsoft.com/office/officeart/2011/layout/TabList"/>
    <dgm:cxn modelId="{A0219FF4-4629-407B-8C14-8479F21F1B0B}" type="presParOf" srcId="{1EE8BD4E-544B-4680-AD1F-1C71C530FC85}" destId="{9DDB98DB-7633-4DDD-B97F-8B3D43589CDF}" srcOrd="2" destOrd="0" presId="urn:microsoft.com/office/officeart/2011/layout/TabList"/>
    <dgm:cxn modelId="{05AACC24-0E94-4B98-8773-B24380A8C474}" type="presParOf" srcId="{1EE8BD4E-544B-4680-AD1F-1C71C530FC85}" destId="{3B86622C-9173-4F9F-B484-665F2461CE98}" srcOrd="3" destOrd="0" presId="urn:microsoft.com/office/officeart/2011/layout/TabList"/>
    <dgm:cxn modelId="{12B7C9D1-1562-43BC-9243-E1E1D071DD70}" type="presParOf" srcId="{3B86622C-9173-4F9F-B484-665F2461CE98}" destId="{2BE6A885-2051-4DF1-B00C-4940C78E392C}" srcOrd="0" destOrd="0" presId="urn:microsoft.com/office/officeart/2011/layout/TabList"/>
    <dgm:cxn modelId="{572C134D-A87D-4E0D-AA73-30AD52C36A7A}" type="presParOf" srcId="{3B86622C-9173-4F9F-B484-665F2461CE98}" destId="{E96266CD-8C69-4F44-9043-3AEDA4973D9D}" srcOrd="1" destOrd="0" presId="urn:microsoft.com/office/officeart/2011/layout/TabList"/>
    <dgm:cxn modelId="{27635316-DA80-4652-AC56-D4EA0B1A193D}" type="presParOf" srcId="{3B86622C-9173-4F9F-B484-665F2461CE98}" destId="{78CED93F-CEF0-444E-8583-B0A58E3BD003}" srcOrd="2" destOrd="0" presId="urn:microsoft.com/office/officeart/2011/layout/TabList"/>
    <dgm:cxn modelId="{4C00A464-0F8A-4C3A-A312-1C985E5DE245}" type="presParOf" srcId="{1EE8BD4E-544B-4680-AD1F-1C71C530FC85}" destId="{EA23C77F-BFF0-49E6-9962-8EF91F417957}" srcOrd="4" destOrd="0" presId="urn:microsoft.com/office/officeart/2011/layout/TabList"/>
    <dgm:cxn modelId="{279E845F-7E0F-48C8-BF17-0C5FE1EEB881}" type="presParOf" srcId="{1EE8BD4E-544B-4680-AD1F-1C71C530FC85}" destId="{84C7DB36-821E-4D4D-8289-7C0A6588637B}" srcOrd="5" destOrd="0" presId="urn:microsoft.com/office/officeart/2011/layout/TabList"/>
    <dgm:cxn modelId="{951AD64F-7DE2-4EAA-AF02-E5921CC38A1D}" type="presParOf" srcId="{1EE8BD4E-544B-4680-AD1F-1C71C530FC85}" destId="{D44F748A-8825-4ACB-8B62-0447E7FC75FE}" srcOrd="6" destOrd="0" presId="urn:microsoft.com/office/officeart/2011/layout/TabList"/>
    <dgm:cxn modelId="{CFD28EF3-C277-4F58-A964-B567BBE157DB}" type="presParOf" srcId="{D44F748A-8825-4ACB-8B62-0447E7FC75FE}" destId="{E2F029B7-0863-452B-9243-8E03A4217D1F}" srcOrd="0" destOrd="0" presId="urn:microsoft.com/office/officeart/2011/layout/TabList"/>
    <dgm:cxn modelId="{33634D54-C0B4-4926-880C-81A18259DD3E}" type="presParOf" srcId="{D44F748A-8825-4ACB-8B62-0447E7FC75FE}" destId="{46DEC02C-ADFB-4576-9934-C07C4AEAE76A}" srcOrd="1" destOrd="0" presId="urn:microsoft.com/office/officeart/2011/layout/TabList"/>
    <dgm:cxn modelId="{C0179AC8-073A-4830-BF6D-98C31BB02BDC}" type="presParOf" srcId="{D44F748A-8825-4ACB-8B62-0447E7FC75FE}" destId="{808CF46E-7C9B-4320-A8F1-59051FA72A5F}" srcOrd="2" destOrd="0" presId="urn:microsoft.com/office/officeart/2011/layout/TabList"/>
    <dgm:cxn modelId="{DDB65C17-60F3-47C7-B415-134B934F4680}" type="presParOf" srcId="{1EE8BD4E-544B-4680-AD1F-1C71C530FC85}" destId="{E308590F-4D73-4DD2-8E80-9FF3F6AB845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6DD9D-73BC-45EB-B598-A04C1AA6508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B1B02C1-10C8-4639-B8EE-A410C1FA4D68}">
      <dgm:prSet phldrT="[Текст]" custT="1"/>
      <dgm:spPr/>
      <dgm:t>
        <a:bodyPr/>
        <a:lstStyle/>
        <a:p>
          <a:endParaRPr lang="ru-RU" sz="2800" b="1" dirty="0" smtClean="0"/>
        </a:p>
        <a:p>
          <a:r>
            <a:rPr lang="ru-RU" sz="2000" b="1" dirty="0" smtClean="0"/>
            <a:t>При формировании плана-графика обоснованию подлежат (ч.3 ст.18):</a:t>
          </a:r>
        </a:p>
        <a:p>
          <a:endParaRPr lang="ru-RU" sz="2800" b="1" dirty="0"/>
        </a:p>
      </dgm:t>
    </dgm:pt>
    <dgm:pt modelId="{8B9702E7-DBB0-40CD-BAD1-6A0A67914C9F}" type="parTrans" cxnId="{DBDE483C-D242-4ED2-9BBB-270D52C91AE3}">
      <dgm:prSet/>
      <dgm:spPr/>
      <dgm:t>
        <a:bodyPr/>
        <a:lstStyle/>
        <a:p>
          <a:endParaRPr lang="ru-RU"/>
        </a:p>
      </dgm:t>
    </dgm:pt>
    <dgm:pt modelId="{9A8626C9-4B88-4400-8C18-314264D5C7E0}" type="sibTrans" cxnId="{DBDE483C-D242-4ED2-9BBB-270D52C91AE3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301136D2-1ACF-4E3C-9077-2A2054528AD2}" type="pres">
      <dgm:prSet presAssocID="{05F6DD9D-73BC-45EB-B598-A04C1AA6508C}" presName="Name0" presStyleCnt="0">
        <dgm:presLayoutVars>
          <dgm:dir/>
          <dgm:resizeHandles val="exact"/>
        </dgm:presLayoutVars>
      </dgm:prSet>
      <dgm:spPr/>
    </dgm:pt>
    <dgm:pt modelId="{2B87AFD1-55DA-4EFA-ABD5-C35076FC0FDE}" type="pres">
      <dgm:prSet presAssocID="{1B1B02C1-10C8-4639-B8EE-A410C1FA4D68}" presName="node" presStyleLbl="node1" presStyleIdx="0" presStyleCnt="1" custLinFactNeighborX="8636" custLinFactNeighborY="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CF20E4-896B-4558-B164-BAD0B26AE5E8}" type="presOf" srcId="{05F6DD9D-73BC-45EB-B598-A04C1AA6508C}" destId="{301136D2-1ACF-4E3C-9077-2A2054528AD2}" srcOrd="0" destOrd="0" presId="urn:microsoft.com/office/officeart/2005/8/layout/process1"/>
    <dgm:cxn modelId="{DBDE483C-D242-4ED2-9BBB-270D52C91AE3}" srcId="{05F6DD9D-73BC-45EB-B598-A04C1AA6508C}" destId="{1B1B02C1-10C8-4639-B8EE-A410C1FA4D68}" srcOrd="0" destOrd="0" parTransId="{8B9702E7-DBB0-40CD-BAD1-6A0A67914C9F}" sibTransId="{9A8626C9-4B88-4400-8C18-314264D5C7E0}"/>
    <dgm:cxn modelId="{571968D0-4AC5-46A9-B426-4655524C6888}" type="presOf" srcId="{1B1B02C1-10C8-4639-B8EE-A410C1FA4D68}" destId="{2B87AFD1-55DA-4EFA-ABD5-C35076FC0FDE}" srcOrd="0" destOrd="0" presId="urn:microsoft.com/office/officeart/2005/8/layout/process1"/>
    <dgm:cxn modelId="{2BC56975-5F2F-4298-8F95-E011114FF594}" type="presParOf" srcId="{301136D2-1ACF-4E3C-9077-2A2054528AD2}" destId="{2B87AFD1-55DA-4EFA-ABD5-C35076FC0FD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CF46E-7C9B-4320-A8F1-59051FA72A5F}">
      <dsp:nvSpPr>
        <dsp:cNvPr id="0" name=""/>
        <dsp:cNvSpPr/>
      </dsp:nvSpPr>
      <dsp:spPr>
        <a:xfrm>
          <a:off x="0" y="4015416"/>
          <a:ext cx="1002711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ED93F-CEF0-444E-8583-B0A58E3BD003}">
      <dsp:nvSpPr>
        <dsp:cNvPr id="0" name=""/>
        <dsp:cNvSpPr/>
      </dsp:nvSpPr>
      <dsp:spPr>
        <a:xfrm>
          <a:off x="0" y="1991641"/>
          <a:ext cx="1002711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2102F-9374-46AD-B40F-7BCC5D83D99A}">
      <dsp:nvSpPr>
        <dsp:cNvPr id="0" name=""/>
        <dsp:cNvSpPr/>
      </dsp:nvSpPr>
      <dsp:spPr>
        <a:xfrm>
          <a:off x="0" y="690373"/>
          <a:ext cx="1002711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04061-DDF0-402A-8877-1663FE579038}">
      <dsp:nvSpPr>
        <dsp:cNvPr id="0" name=""/>
        <dsp:cNvSpPr/>
      </dsp:nvSpPr>
      <dsp:spPr>
        <a:xfrm>
          <a:off x="2607049" y="99"/>
          <a:ext cx="7420065" cy="69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2607049" y="99"/>
        <a:ext cx="7420065" cy="690274"/>
      </dsp:txXfrm>
    </dsp:sp>
    <dsp:sp modelId="{0470B651-DACF-424B-9800-649B739B019D}">
      <dsp:nvSpPr>
        <dsp:cNvPr id="0" name=""/>
        <dsp:cNvSpPr/>
      </dsp:nvSpPr>
      <dsp:spPr>
        <a:xfrm>
          <a:off x="14078" y="0"/>
          <a:ext cx="2607049" cy="6902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ШАГ 1</a:t>
          </a:r>
        </a:p>
      </dsp:txBody>
      <dsp:txXfrm>
        <a:off x="47780" y="33702"/>
        <a:ext cx="2539645" cy="656572"/>
      </dsp:txXfrm>
    </dsp:sp>
    <dsp:sp modelId="{574A736E-CB2A-4998-8FE1-2B1400E0CCD3}">
      <dsp:nvSpPr>
        <dsp:cNvPr id="0" name=""/>
        <dsp:cNvSpPr/>
      </dsp:nvSpPr>
      <dsp:spPr>
        <a:xfrm>
          <a:off x="0" y="690373"/>
          <a:ext cx="10027115" cy="576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Рассчитываем НМЦК в соответствии с </a:t>
          </a:r>
          <a:r>
            <a:rPr lang="ru-RU" sz="1800" b="1" kern="1200" dirty="0"/>
            <a:t>ч. 2 – 6 и 8 </a:t>
          </a:r>
          <a:r>
            <a:rPr lang="ru-RU" sz="1800" kern="1200" dirty="0"/>
            <a:t>ст. 22 Закона № 44-ФЗ (</a:t>
          </a:r>
          <a:r>
            <a:rPr lang="ru-RU" sz="1800" b="1" kern="1200" dirty="0"/>
            <a:t>без НДС и оптовой надбавки) </a:t>
          </a:r>
          <a:r>
            <a:rPr lang="ru-RU" sz="1800" kern="1200" dirty="0"/>
            <a:t>с </a:t>
          </a:r>
          <a:r>
            <a:rPr lang="ru-RU" sz="1800" kern="1200" dirty="0" err="1"/>
            <a:t>учетом</a:t>
          </a:r>
          <a:r>
            <a:rPr lang="ru-RU" sz="1800" kern="1200" dirty="0"/>
            <a:t> эквивалентных л/ф и дозировок</a:t>
          </a:r>
          <a:br>
            <a:rPr lang="ru-RU" sz="1800" kern="1200" dirty="0"/>
          </a:br>
          <a:r>
            <a:rPr lang="ru-RU" sz="1800" kern="1200" dirty="0"/>
            <a:t>и дозировок </a:t>
          </a:r>
          <a:endParaRPr lang="ru-RU" sz="1800" b="1" kern="1200" dirty="0"/>
        </a:p>
      </dsp:txBody>
      <dsp:txXfrm>
        <a:off x="0" y="690373"/>
        <a:ext cx="10027115" cy="576479"/>
      </dsp:txXfrm>
    </dsp:sp>
    <dsp:sp modelId="{2BE6A885-2051-4DF1-B00C-4940C78E392C}">
      <dsp:nvSpPr>
        <dsp:cNvPr id="0" name=""/>
        <dsp:cNvSpPr/>
      </dsp:nvSpPr>
      <dsp:spPr>
        <a:xfrm>
          <a:off x="2607049" y="1301366"/>
          <a:ext cx="7420065" cy="69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 </a:t>
          </a:r>
          <a:endParaRPr lang="ru-RU" sz="2400" kern="1200" dirty="0"/>
        </a:p>
      </dsp:txBody>
      <dsp:txXfrm>
        <a:off x="2607049" y="1301366"/>
        <a:ext cx="7420065" cy="690274"/>
      </dsp:txXfrm>
    </dsp:sp>
    <dsp:sp modelId="{E96266CD-8C69-4F44-9043-3AEDA4973D9D}">
      <dsp:nvSpPr>
        <dsp:cNvPr id="0" name=""/>
        <dsp:cNvSpPr/>
      </dsp:nvSpPr>
      <dsp:spPr>
        <a:xfrm>
          <a:off x="0" y="1301366"/>
          <a:ext cx="2607049" cy="6902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ШАГ 2</a:t>
          </a:r>
        </a:p>
      </dsp:txBody>
      <dsp:txXfrm>
        <a:off x="33702" y="1335068"/>
        <a:ext cx="2539645" cy="656572"/>
      </dsp:txXfrm>
    </dsp:sp>
    <dsp:sp modelId="{EA23C77F-BFF0-49E6-9962-8EF91F417957}">
      <dsp:nvSpPr>
        <dsp:cNvPr id="0" name=""/>
        <dsp:cNvSpPr/>
      </dsp:nvSpPr>
      <dsp:spPr>
        <a:xfrm>
          <a:off x="0" y="1991641"/>
          <a:ext cx="10027115" cy="1298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Рассчитываем </a:t>
          </a:r>
          <a:r>
            <a:rPr lang="ru-RU" sz="1700" kern="1200" dirty="0" smtClean="0"/>
            <a:t>средневзвешенную </a:t>
          </a:r>
          <a:r>
            <a:rPr lang="ru-RU" sz="1700" kern="1200" dirty="0"/>
            <a:t>цену на основании </a:t>
          </a:r>
          <a:r>
            <a:rPr lang="ru-RU" sz="1700" b="1" kern="1200" dirty="0"/>
            <a:t>всех </a:t>
          </a:r>
          <a:r>
            <a:rPr lang="ru-RU" sz="1700" b="1" kern="1200" dirty="0" smtClean="0">
              <a:solidFill>
                <a:srgbClr val="C00000"/>
              </a:solidFill>
            </a:rPr>
            <a:t>исполненных</a:t>
          </a:r>
          <a:r>
            <a:rPr lang="ru-RU" sz="1700" b="1" kern="1200" dirty="0" smtClean="0"/>
            <a:t> (?) </a:t>
          </a:r>
          <a:r>
            <a:rPr lang="ru-RU" sz="1700" b="1" kern="1200" dirty="0"/>
            <a:t/>
          </a:r>
          <a:br>
            <a:rPr lang="ru-RU" sz="1700" b="1" kern="1200" dirty="0"/>
          </a:br>
          <a:r>
            <a:rPr lang="ru-RU" sz="1700" b="1" u="sng" kern="1200" dirty="0"/>
            <a:t>заказчиком</a:t>
          </a:r>
          <a:r>
            <a:rPr lang="ru-RU" sz="1700" kern="1200" dirty="0"/>
            <a:t> контрактов на поставку ЛП с учетом эквивалентных л/ф </a:t>
          </a:r>
          <a:br>
            <a:rPr lang="ru-RU" sz="1700" kern="1200" dirty="0"/>
          </a:br>
          <a:r>
            <a:rPr lang="ru-RU" sz="1700" kern="1200" dirty="0"/>
            <a:t>и дозировок </a:t>
          </a:r>
          <a:r>
            <a:rPr lang="ru-RU" sz="1700" b="1" u="sng" kern="1200" dirty="0"/>
            <a:t>за 12 месяцев</a:t>
          </a:r>
          <a:r>
            <a:rPr lang="ru-RU" sz="1700" kern="1200" dirty="0"/>
            <a:t>, предшествующих месяцу расчета, </a:t>
          </a:r>
          <a:br>
            <a:rPr lang="ru-RU" sz="1700" kern="1200" dirty="0"/>
          </a:br>
          <a:r>
            <a:rPr lang="ru-RU" sz="1700" kern="1200" dirty="0"/>
            <a:t>кроме контрактов, заключенных по решению врачебной комиссии </a:t>
          </a:r>
          <a:br>
            <a:rPr lang="ru-RU" sz="1700" kern="1200" dirty="0"/>
          </a:br>
          <a:r>
            <a:rPr lang="ru-RU" sz="1700" kern="1200" dirty="0"/>
            <a:t>(</a:t>
          </a:r>
          <a:r>
            <a:rPr lang="ru-RU" sz="1700" b="1" kern="1200" dirty="0"/>
            <a:t>без НДС и оптовой надбавки</a:t>
          </a:r>
          <a:r>
            <a:rPr lang="ru-RU" sz="17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1991641"/>
        <a:ext cx="10027115" cy="1298987"/>
      </dsp:txXfrm>
    </dsp:sp>
    <dsp:sp modelId="{E2F029B7-0863-452B-9243-8E03A4217D1F}">
      <dsp:nvSpPr>
        <dsp:cNvPr id="0" name=""/>
        <dsp:cNvSpPr/>
      </dsp:nvSpPr>
      <dsp:spPr>
        <a:xfrm>
          <a:off x="2607049" y="3325142"/>
          <a:ext cx="7420065" cy="69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</a:rPr>
            <a:t>С 1 </a:t>
          </a:r>
          <a:r>
            <a:rPr lang="ru-RU" sz="2400" b="1" kern="1200" dirty="0" smtClean="0">
              <a:solidFill>
                <a:srgbClr val="C00000"/>
              </a:solidFill>
            </a:rPr>
            <a:t>января 2019 </a:t>
          </a:r>
          <a:r>
            <a:rPr lang="ru-RU" sz="2400" b="1" kern="1200" dirty="0">
              <a:solidFill>
                <a:srgbClr val="C00000"/>
              </a:solidFill>
            </a:rPr>
            <a:t>г.</a:t>
          </a:r>
        </a:p>
      </dsp:txBody>
      <dsp:txXfrm>
        <a:off x="2607049" y="3325142"/>
        <a:ext cx="7420065" cy="690274"/>
      </dsp:txXfrm>
    </dsp:sp>
    <dsp:sp modelId="{46DEC02C-ADFB-4576-9934-C07C4AEAE76A}">
      <dsp:nvSpPr>
        <dsp:cNvPr id="0" name=""/>
        <dsp:cNvSpPr/>
      </dsp:nvSpPr>
      <dsp:spPr>
        <a:xfrm>
          <a:off x="0" y="3325142"/>
          <a:ext cx="2607049" cy="6902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ШАГ 3</a:t>
          </a:r>
        </a:p>
      </dsp:txBody>
      <dsp:txXfrm>
        <a:off x="33702" y="3358844"/>
        <a:ext cx="2539645" cy="656572"/>
      </dsp:txXfrm>
    </dsp:sp>
    <dsp:sp modelId="{E308590F-4D73-4DD2-8E80-9FF3F6AB845F}">
      <dsp:nvSpPr>
        <dsp:cNvPr id="0" name=""/>
        <dsp:cNvSpPr/>
      </dsp:nvSpPr>
      <dsp:spPr>
        <a:xfrm>
          <a:off x="0" y="4015416"/>
          <a:ext cx="10027115" cy="138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C00000"/>
              </a:solidFill>
            </a:rPr>
            <a:t>Берем </a:t>
          </a:r>
          <a:r>
            <a:rPr lang="ru-RU" sz="1800" kern="1200" dirty="0" err="1">
              <a:solidFill>
                <a:srgbClr val="C00000"/>
              </a:solidFill>
            </a:rPr>
            <a:t>референтную</a:t>
          </a:r>
          <a:r>
            <a:rPr lang="ru-RU" sz="1800" kern="1200" dirty="0">
              <a:solidFill>
                <a:srgbClr val="C00000"/>
              </a:solidFill>
            </a:rPr>
            <a:t> цену из </a:t>
          </a:r>
          <a:r>
            <a:rPr lang="ru-RU" sz="1800" kern="1200" dirty="0" smtClean="0">
              <a:solidFill>
                <a:srgbClr val="C00000"/>
              </a:solidFill>
            </a:rPr>
            <a:t>ЕИС*</a:t>
          </a:r>
          <a:endParaRPr lang="ru-RU" sz="18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4015416"/>
        <a:ext cx="10027115" cy="1380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7AFD1-55DA-4EFA-ABD5-C35076FC0FDE}">
      <dsp:nvSpPr>
        <dsp:cNvPr id="0" name=""/>
        <dsp:cNvSpPr/>
      </dsp:nvSpPr>
      <dsp:spPr>
        <a:xfrm>
          <a:off x="19130" y="0"/>
          <a:ext cx="9780565" cy="609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формировании плана-графика обоснованию подлежат (ч.3 ст.18):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/>
        </a:p>
      </dsp:txBody>
      <dsp:txXfrm>
        <a:off x="36985" y="17855"/>
        <a:ext cx="9744855" cy="573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897" cy="341902"/>
          </a:xfrm>
          <a:prstGeom prst="rect">
            <a:avLst/>
          </a:prstGeom>
        </p:spPr>
        <p:txBody>
          <a:bodyPr vert="horz" lIns="83942" tIns="41971" rIns="83942" bIns="419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315" y="0"/>
            <a:ext cx="4308420" cy="341902"/>
          </a:xfrm>
          <a:prstGeom prst="rect">
            <a:avLst/>
          </a:prstGeom>
        </p:spPr>
        <p:txBody>
          <a:bodyPr vert="horz" lIns="83942" tIns="41971" rIns="83942" bIns="419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B0B934-3309-4CC2-8CF2-BD81685783B8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3237"/>
            <a:ext cx="4309897" cy="341901"/>
          </a:xfrm>
          <a:prstGeom prst="rect">
            <a:avLst/>
          </a:prstGeom>
        </p:spPr>
        <p:txBody>
          <a:bodyPr vert="horz" lIns="83942" tIns="41971" rIns="83942" bIns="419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315" y="6473237"/>
            <a:ext cx="4308420" cy="341901"/>
          </a:xfrm>
          <a:prstGeom prst="rect">
            <a:avLst/>
          </a:prstGeom>
        </p:spPr>
        <p:txBody>
          <a:bodyPr vert="horz" lIns="83942" tIns="41971" rIns="83942" bIns="419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5D0CA-BC48-4994-BD4C-25C1F33F8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5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897" cy="340471"/>
          </a:xfrm>
          <a:prstGeom prst="rect">
            <a:avLst/>
          </a:prstGeom>
        </p:spPr>
        <p:txBody>
          <a:bodyPr vert="horz" lIns="83942" tIns="41971" rIns="83942" bIns="4197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315" y="0"/>
            <a:ext cx="4308420" cy="340471"/>
          </a:xfrm>
          <a:prstGeom prst="rect">
            <a:avLst/>
          </a:prstGeom>
        </p:spPr>
        <p:txBody>
          <a:bodyPr vert="horz" lIns="83942" tIns="41971" rIns="83942" bIns="41971" rtlCol="0"/>
          <a:lstStyle>
            <a:lvl1pPr algn="r">
              <a:defRPr sz="1100"/>
            </a:lvl1pPr>
          </a:lstStyle>
          <a:p>
            <a:fld id="{02DB7022-6AFD-4E7F-B24D-3240CF99208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5475" y="511175"/>
            <a:ext cx="3614738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942" tIns="41971" rIns="83942" bIns="419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160" y="3237334"/>
            <a:ext cx="7955369" cy="3067098"/>
          </a:xfrm>
          <a:prstGeom prst="rect">
            <a:avLst/>
          </a:prstGeom>
        </p:spPr>
        <p:txBody>
          <a:bodyPr vert="horz" lIns="83942" tIns="41971" rIns="83942" bIns="4197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3237"/>
            <a:ext cx="4309897" cy="340471"/>
          </a:xfrm>
          <a:prstGeom prst="rect">
            <a:avLst/>
          </a:prstGeom>
        </p:spPr>
        <p:txBody>
          <a:bodyPr vert="horz" lIns="83942" tIns="41971" rIns="83942" bIns="4197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315" y="6473237"/>
            <a:ext cx="4308420" cy="340471"/>
          </a:xfrm>
          <a:prstGeom prst="rect">
            <a:avLst/>
          </a:prstGeom>
        </p:spPr>
        <p:txBody>
          <a:bodyPr vert="horz" lIns="83942" tIns="41971" rIns="83942" bIns="41971" rtlCol="0" anchor="b"/>
          <a:lstStyle>
            <a:lvl1pPr algn="r">
              <a:defRPr sz="1100"/>
            </a:lvl1pPr>
          </a:lstStyle>
          <a:p>
            <a:fld id="{500B4975-30C5-441D-B67B-F20370766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9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0" y="0"/>
            <a:ext cx="10691813" cy="1314450"/>
          </a:xfrm>
          <a:custGeom>
            <a:avLst/>
            <a:gdLst/>
            <a:ahLst/>
            <a:cxnLst/>
            <a:rect l="l" t="t" r="r" b="b"/>
            <a:pathLst>
              <a:path w="10692130" h="1314450">
                <a:moveTo>
                  <a:pt x="0" y="1313992"/>
                </a:moveTo>
                <a:lnTo>
                  <a:pt x="10692003" y="1313992"/>
                </a:lnTo>
                <a:lnTo>
                  <a:pt x="10692003" y="0"/>
                </a:lnTo>
                <a:lnTo>
                  <a:pt x="0" y="0"/>
                </a:lnTo>
                <a:lnTo>
                  <a:pt x="0" y="1313992"/>
                </a:lnTo>
                <a:close/>
              </a:path>
            </a:pathLst>
          </a:custGeom>
          <a:solidFill>
            <a:srgbClr val="00638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4" name="object 3"/>
          <p:cNvSpPr/>
          <p:nvPr userDrawn="1"/>
        </p:nvSpPr>
        <p:spPr>
          <a:xfrm>
            <a:off x="0" y="1298575"/>
            <a:ext cx="10691813" cy="90488"/>
          </a:xfrm>
          <a:custGeom>
            <a:avLst/>
            <a:gdLst/>
            <a:ahLst/>
            <a:cxnLst/>
            <a:rect l="l" t="t" r="r" b="b"/>
            <a:pathLst>
              <a:path w="10692130" h="90169">
                <a:moveTo>
                  <a:pt x="0" y="90004"/>
                </a:moveTo>
                <a:lnTo>
                  <a:pt x="10692003" y="90004"/>
                </a:lnTo>
                <a:lnTo>
                  <a:pt x="10692003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7C9CB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5" name="object 4"/>
          <p:cNvSpPr/>
          <p:nvPr userDrawn="1"/>
        </p:nvSpPr>
        <p:spPr>
          <a:xfrm>
            <a:off x="4356100" y="341313"/>
            <a:ext cx="1981200" cy="1047750"/>
          </a:xfrm>
          <a:custGeom>
            <a:avLst/>
            <a:gdLst/>
            <a:ahLst/>
            <a:cxnLst/>
            <a:rect l="l" t="t" r="r" b="b"/>
            <a:pathLst>
              <a:path w="1980564" h="1047115">
                <a:moveTo>
                  <a:pt x="990003" y="0"/>
                </a:moveTo>
                <a:lnTo>
                  <a:pt x="942036" y="1141"/>
                </a:lnTo>
                <a:lnTo>
                  <a:pt x="894659" y="4531"/>
                </a:lnTo>
                <a:lnTo>
                  <a:pt x="847923" y="10119"/>
                </a:lnTo>
                <a:lnTo>
                  <a:pt x="801880" y="17851"/>
                </a:lnTo>
                <a:lnTo>
                  <a:pt x="756581" y="27676"/>
                </a:lnTo>
                <a:lnTo>
                  <a:pt x="712079" y="39543"/>
                </a:lnTo>
                <a:lnTo>
                  <a:pt x="668426" y="53399"/>
                </a:lnTo>
                <a:lnTo>
                  <a:pt x="625673" y="69192"/>
                </a:lnTo>
                <a:lnTo>
                  <a:pt x="583872" y="86871"/>
                </a:lnTo>
                <a:lnTo>
                  <a:pt x="543075" y="106384"/>
                </a:lnTo>
                <a:lnTo>
                  <a:pt x="503334" y="127679"/>
                </a:lnTo>
                <a:lnTo>
                  <a:pt x="464701" y="150704"/>
                </a:lnTo>
                <a:lnTo>
                  <a:pt x="427227" y="175408"/>
                </a:lnTo>
                <a:lnTo>
                  <a:pt x="390965" y="201737"/>
                </a:lnTo>
                <a:lnTo>
                  <a:pt x="355966" y="229641"/>
                </a:lnTo>
                <a:lnTo>
                  <a:pt x="322282" y="259068"/>
                </a:lnTo>
                <a:lnTo>
                  <a:pt x="289966" y="289966"/>
                </a:lnTo>
                <a:lnTo>
                  <a:pt x="259068" y="322282"/>
                </a:lnTo>
                <a:lnTo>
                  <a:pt x="229641" y="355966"/>
                </a:lnTo>
                <a:lnTo>
                  <a:pt x="201737" y="390965"/>
                </a:lnTo>
                <a:lnTo>
                  <a:pt x="175408" y="427227"/>
                </a:lnTo>
                <a:lnTo>
                  <a:pt x="150704" y="464701"/>
                </a:lnTo>
                <a:lnTo>
                  <a:pt x="127679" y="503334"/>
                </a:lnTo>
                <a:lnTo>
                  <a:pt x="106384" y="543075"/>
                </a:lnTo>
                <a:lnTo>
                  <a:pt x="86871" y="583872"/>
                </a:lnTo>
                <a:lnTo>
                  <a:pt x="69192" y="625673"/>
                </a:lnTo>
                <a:lnTo>
                  <a:pt x="53399" y="668426"/>
                </a:lnTo>
                <a:lnTo>
                  <a:pt x="39543" y="712079"/>
                </a:lnTo>
                <a:lnTo>
                  <a:pt x="27676" y="756581"/>
                </a:lnTo>
                <a:lnTo>
                  <a:pt x="17851" y="801880"/>
                </a:lnTo>
                <a:lnTo>
                  <a:pt x="10119" y="847923"/>
                </a:lnTo>
                <a:lnTo>
                  <a:pt x="4531" y="894659"/>
                </a:lnTo>
                <a:lnTo>
                  <a:pt x="1141" y="942036"/>
                </a:lnTo>
                <a:lnTo>
                  <a:pt x="0" y="990003"/>
                </a:lnTo>
                <a:lnTo>
                  <a:pt x="123" y="1004329"/>
                </a:lnTo>
                <a:lnTo>
                  <a:pt x="476" y="1018601"/>
                </a:lnTo>
                <a:lnTo>
                  <a:pt x="1028" y="1032824"/>
                </a:lnTo>
                <a:lnTo>
                  <a:pt x="1752" y="1047000"/>
                </a:lnTo>
                <a:lnTo>
                  <a:pt x="1978253" y="1047000"/>
                </a:lnTo>
                <a:lnTo>
                  <a:pt x="1978977" y="1032824"/>
                </a:lnTo>
                <a:lnTo>
                  <a:pt x="1979529" y="1018601"/>
                </a:lnTo>
                <a:lnTo>
                  <a:pt x="1979882" y="1004329"/>
                </a:lnTo>
                <a:lnTo>
                  <a:pt x="1980006" y="990003"/>
                </a:lnTo>
                <a:lnTo>
                  <a:pt x="1978864" y="942036"/>
                </a:lnTo>
                <a:lnTo>
                  <a:pt x="1975474" y="894659"/>
                </a:lnTo>
                <a:lnTo>
                  <a:pt x="1969887" y="847923"/>
                </a:lnTo>
                <a:lnTo>
                  <a:pt x="1962154" y="801880"/>
                </a:lnTo>
                <a:lnTo>
                  <a:pt x="1952329" y="756581"/>
                </a:lnTo>
                <a:lnTo>
                  <a:pt x="1940462" y="712079"/>
                </a:lnTo>
                <a:lnTo>
                  <a:pt x="1926607" y="668426"/>
                </a:lnTo>
                <a:lnTo>
                  <a:pt x="1910813" y="625673"/>
                </a:lnTo>
                <a:lnTo>
                  <a:pt x="1893134" y="583872"/>
                </a:lnTo>
                <a:lnTo>
                  <a:pt x="1873621" y="543075"/>
                </a:lnTo>
                <a:lnTo>
                  <a:pt x="1852326" y="503334"/>
                </a:lnTo>
                <a:lnTo>
                  <a:pt x="1829301" y="464701"/>
                </a:lnTo>
                <a:lnTo>
                  <a:pt x="1804598" y="427227"/>
                </a:lnTo>
                <a:lnTo>
                  <a:pt x="1778268" y="390965"/>
                </a:lnTo>
                <a:lnTo>
                  <a:pt x="1750364" y="355966"/>
                </a:lnTo>
                <a:lnTo>
                  <a:pt x="1720937" y="322282"/>
                </a:lnTo>
                <a:lnTo>
                  <a:pt x="1690039" y="289966"/>
                </a:lnTo>
                <a:lnTo>
                  <a:pt x="1657723" y="259068"/>
                </a:lnTo>
                <a:lnTo>
                  <a:pt x="1624039" y="229641"/>
                </a:lnTo>
                <a:lnTo>
                  <a:pt x="1589040" y="201737"/>
                </a:lnTo>
                <a:lnTo>
                  <a:pt x="1552778" y="175408"/>
                </a:lnTo>
                <a:lnTo>
                  <a:pt x="1515305" y="150704"/>
                </a:lnTo>
                <a:lnTo>
                  <a:pt x="1476671" y="127679"/>
                </a:lnTo>
                <a:lnTo>
                  <a:pt x="1436930" y="106384"/>
                </a:lnTo>
                <a:lnTo>
                  <a:pt x="1396133" y="86871"/>
                </a:lnTo>
                <a:lnTo>
                  <a:pt x="1354332" y="69192"/>
                </a:lnTo>
                <a:lnTo>
                  <a:pt x="1311579" y="53399"/>
                </a:lnTo>
                <a:lnTo>
                  <a:pt x="1267926" y="39543"/>
                </a:lnTo>
                <a:lnTo>
                  <a:pt x="1223424" y="27676"/>
                </a:lnTo>
                <a:lnTo>
                  <a:pt x="1178125" y="17851"/>
                </a:lnTo>
                <a:lnTo>
                  <a:pt x="1132082" y="10119"/>
                </a:lnTo>
                <a:lnTo>
                  <a:pt x="1085346" y="4531"/>
                </a:lnTo>
                <a:lnTo>
                  <a:pt x="1037969" y="1141"/>
                </a:lnTo>
                <a:lnTo>
                  <a:pt x="990003" y="0"/>
                </a:lnTo>
                <a:close/>
              </a:path>
            </a:pathLst>
          </a:custGeom>
          <a:solidFill>
            <a:srgbClr val="7C9CB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6" name="object 5"/>
          <p:cNvSpPr/>
          <p:nvPr userDrawn="1"/>
        </p:nvSpPr>
        <p:spPr>
          <a:xfrm>
            <a:off x="4446588" y="431800"/>
            <a:ext cx="1800225" cy="1800225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899998" y="0"/>
                </a:moveTo>
                <a:lnTo>
                  <a:pt x="852200" y="1247"/>
                </a:lnTo>
                <a:lnTo>
                  <a:pt x="805052" y="4948"/>
                </a:lnTo>
                <a:lnTo>
                  <a:pt x="758616" y="11041"/>
                </a:lnTo>
                <a:lnTo>
                  <a:pt x="712954" y="19462"/>
                </a:lnTo>
                <a:lnTo>
                  <a:pt x="668129" y="30151"/>
                </a:lnTo>
                <a:lnTo>
                  <a:pt x="624202" y="43044"/>
                </a:lnTo>
                <a:lnTo>
                  <a:pt x="581236" y="58081"/>
                </a:lnTo>
                <a:lnTo>
                  <a:pt x="539292" y="75197"/>
                </a:lnTo>
                <a:lnTo>
                  <a:pt x="498434" y="94332"/>
                </a:lnTo>
                <a:lnTo>
                  <a:pt x="458724" y="115422"/>
                </a:lnTo>
                <a:lnTo>
                  <a:pt x="420223" y="138406"/>
                </a:lnTo>
                <a:lnTo>
                  <a:pt x="382993" y="163222"/>
                </a:lnTo>
                <a:lnTo>
                  <a:pt x="347098" y="189808"/>
                </a:lnTo>
                <a:lnTo>
                  <a:pt x="312599" y="218100"/>
                </a:lnTo>
                <a:lnTo>
                  <a:pt x="279558" y="248038"/>
                </a:lnTo>
                <a:lnTo>
                  <a:pt x="248038" y="279558"/>
                </a:lnTo>
                <a:lnTo>
                  <a:pt x="218100" y="312599"/>
                </a:lnTo>
                <a:lnTo>
                  <a:pt x="189808" y="347098"/>
                </a:lnTo>
                <a:lnTo>
                  <a:pt x="163222" y="382993"/>
                </a:lnTo>
                <a:lnTo>
                  <a:pt x="138406" y="420223"/>
                </a:lnTo>
                <a:lnTo>
                  <a:pt x="115422" y="458724"/>
                </a:lnTo>
                <a:lnTo>
                  <a:pt x="94332" y="498434"/>
                </a:lnTo>
                <a:lnTo>
                  <a:pt x="75197" y="539292"/>
                </a:lnTo>
                <a:lnTo>
                  <a:pt x="58081" y="581236"/>
                </a:lnTo>
                <a:lnTo>
                  <a:pt x="43044" y="624202"/>
                </a:lnTo>
                <a:lnTo>
                  <a:pt x="30151" y="668129"/>
                </a:lnTo>
                <a:lnTo>
                  <a:pt x="19462" y="712954"/>
                </a:lnTo>
                <a:lnTo>
                  <a:pt x="11041" y="758616"/>
                </a:lnTo>
                <a:lnTo>
                  <a:pt x="4948" y="805052"/>
                </a:lnTo>
                <a:lnTo>
                  <a:pt x="1247" y="852200"/>
                </a:lnTo>
                <a:lnTo>
                  <a:pt x="0" y="899998"/>
                </a:lnTo>
                <a:lnTo>
                  <a:pt x="1247" y="947795"/>
                </a:lnTo>
                <a:lnTo>
                  <a:pt x="4948" y="994943"/>
                </a:lnTo>
                <a:lnTo>
                  <a:pt x="11041" y="1041379"/>
                </a:lnTo>
                <a:lnTo>
                  <a:pt x="19462" y="1087041"/>
                </a:lnTo>
                <a:lnTo>
                  <a:pt x="30151" y="1131867"/>
                </a:lnTo>
                <a:lnTo>
                  <a:pt x="43044" y="1175794"/>
                </a:lnTo>
                <a:lnTo>
                  <a:pt x="58081" y="1218760"/>
                </a:lnTo>
                <a:lnTo>
                  <a:pt x="75197" y="1260703"/>
                </a:lnTo>
                <a:lnTo>
                  <a:pt x="94332" y="1301561"/>
                </a:lnTo>
                <a:lnTo>
                  <a:pt x="115422" y="1341272"/>
                </a:lnTo>
                <a:lnTo>
                  <a:pt x="138406" y="1379773"/>
                </a:lnTo>
                <a:lnTo>
                  <a:pt x="163222" y="1417002"/>
                </a:lnTo>
                <a:lnTo>
                  <a:pt x="189808" y="1452897"/>
                </a:lnTo>
                <a:lnTo>
                  <a:pt x="218100" y="1487397"/>
                </a:lnTo>
                <a:lnTo>
                  <a:pt x="248038" y="1520437"/>
                </a:lnTo>
                <a:lnTo>
                  <a:pt x="279558" y="1551958"/>
                </a:lnTo>
                <a:lnTo>
                  <a:pt x="312599" y="1581895"/>
                </a:lnTo>
                <a:lnTo>
                  <a:pt x="347098" y="1610188"/>
                </a:lnTo>
                <a:lnTo>
                  <a:pt x="382993" y="1636773"/>
                </a:lnTo>
                <a:lnTo>
                  <a:pt x="420223" y="1661589"/>
                </a:lnTo>
                <a:lnTo>
                  <a:pt x="458724" y="1684573"/>
                </a:lnTo>
                <a:lnTo>
                  <a:pt x="498434" y="1705664"/>
                </a:lnTo>
                <a:lnTo>
                  <a:pt x="539292" y="1724798"/>
                </a:lnTo>
                <a:lnTo>
                  <a:pt x="581236" y="1741915"/>
                </a:lnTo>
                <a:lnTo>
                  <a:pt x="624202" y="1756951"/>
                </a:lnTo>
                <a:lnTo>
                  <a:pt x="668129" y="1769844"/>
                </a:lnTo>
                <a:lnTo>
                  <a:pt x="712954" y="1780533"/>
                </a:lnTo>
                <a:lnTo>
                  <a:pt x="758616" y="1788955"/>
                </a:lnTo>
                <a:lnTo>
                  <a:pt x="805052" y="1795047"/>
                </a:lnTo>
                <a:lnTo>
                  <a:pt x="852200" y="1798748"/>
                </a:lnTo>
                <a:lnTo>
                  <a:pt x="899998" y="1799996"/>
                </a:lnTo>
                <a:lnTo>
                  <a:pt x="947795" y="1798748"/>
                </a:lnTo>
                <a:lnTo>
                  <a:pt x="994943" y="1795047"/>
                </a:lnTo>
                <a:lnTo>
                  <a:pt x="1041379" y="1788955"/>
                </a:lnTo>
                <a:lnTo>
                  <a:pt x="1087041" y="1780533"/>
                </a:lnTo>
                <a:lnTo>
                  <a:pt x="1131867" y="1769844"/>
                </a:lnTo>
                <a:lnTo>
                  <a:pt x="1175794" y="1756951"/>
                </a:lnTo>
                <a:lnTo>
                  <a:pt x="1218760" y="1741915"/>
                </a:lnTo>
                <a:lnTo>
                  <a:pt x="1260703" y="1724798"/>
                </a:lnTo>
                <a:lnTo>
                  <a:pt x="1301561" y="1705664"/>
                </a:lnTo>
                <a:lnTo>
                  <a:pt x="1341272" y="1684573"/>
                </a:lnTo>
                <a:lnTo>
                  <a:pt x="1379773" y="1661589"/>
                </a:lnTo>
                <a:lnTo>
                  <a:pt x="1417002" y="1636773"/>
                </a:lnTo>
                <a:lnTo>
                  <a:pt x="1452897" y="1610188"/>
                </a:lnTo>
                <a:lnTo>
                  <a:pt x="1487397" y="1581895"/>
                </a:lnTo>
                <a:lnTo>
                  <a:pt x="1520437" y="1551958"/>
                </a:lnTo>
                <a:lnTo>
                  <a:pt x="1551958" y="1520437"/>
                </a:lnTo>
                <a:lnTo>
                  <a:pt x="1581895" y="1487397"/>
                </a:lnTo>
                <a:lnTo>
                  <a:pt x="1610188" y="1452897"/>
                </a:lnTo>
                <a:lnTo>
                  <a:pt x="1636773" y="1417002"/>
                </a:lnTo>
                <a:lnTo>
                  <a:pt x="1661589" y="1379773"/>
                </a:lnTo>
                <a:lnTo>
                  <a:pt x="1684573" y="1341272"/>
                </a:lnTo>
                <a:lnTo>
                  <a:pt x="1705664" y="1301561"/>
                </a:lnTo>
                <a:lnTo>
                  <a:pt x="1724798" y="1260703"/>
                </a:lnTo>
                <a:lnTo>
                  <a:pt x="1741915" y="1218760"/>
                </a:lnTo>
                <a:lnTo>
                  <a:pt x="1756951" y="1175794"/>
                </a:lnTo>
                <a:lnTo>
                  <a:pt x="1769844" y="1131867"/>
                </a:lnTo>
                <a:lnTo>
                  <a:pt x="1780533" y="1087041"/>
                </a:lnTo>
                <a:lnTo>
                  <a:pt x="1788955" y="1041379"/>
                </a:lnTo>
                <a:lnTo>
                  <a:pt x="1795047" y="994943"/>
                </a:lnTo>
                <a:lnTo>
                  <a:pt x="1798748" y="947795"/>
                </a:lnTo>
                <a:lnTo>
                  <a:pt x="1799996" y="899998"/>
                </a:lnTo>
                <a:lnTo>
                  <a:pt x="1798748" y="852200"/>
                </a:lnTo>
                <a:lnTo>
                  <a:pt x="1795047" y="805052"/>
                </a:lnTo>
                <a:lnTo>
                  <a:pt x="1788955" y="758616"/>
                </a:lnTo>
                <a:lnTo>
                  <a:pt x="1780533" y="712954"/>
                </a:lnTo>
                <a:lnTo>
                  <a:pt x="1769844" y="668129"/>
                </a:lnTo>
                <a:lnTo>
                  <a:pt x="1756951" y="624202"/>
                </a:lnTo>
                <a:lnTo>
                  <a:pt x="1741915" y="581236"/>
                </a:lnTo>
                <a:lnTo>
                  <a:pt x="1724798" y="539292"/>
                </a:lnTo>
                <a:lnTo>
                  <a:pt x="1705664" y="498434"/>
                </a:lnTo>
                <a:lnTo>
                  <a:pt x="1684573" y="458724"/>
                </a:lnTo>
                <a:lnTo>
                  <a:pt x="1661589" y="420223"/>
                </a:lnTo>
                <a:lnTo>
                  <a:pt x="1636773" y="382993"/>
                </a:lnTo>
                <a:lnTo>
                  <a:pt x="1610188" y="347098"/>
                </a:lnTo>
                <a:lnTo>
                  <a:pt x="1581895" y="312599"/>
                </a:lnTo>
                <a:lnTo>
                  <a:pt x="1551958" y="279558"/>
                </a:lnTo>
                <a:lnTo>
                  <a:pt x="1520437" y="248038"/>
                </a:lnTo>
                <a:lnTo>
                  <a:pt x="1487397" y="218100"/>
                </a:lnTo>
                <a:lnTo>
                  <a:pt x="1452897" y="189808"/>
                </a:lnTo>
                <a:lnTo>
                  <a:pt x="1417002" y="163222"/>
                </a:lnTo>
                <a:lnTo>
                  <a:pt x="1379773" y="138406"/>
                </a:lnTo>
                <a:lnTo>
                  <a:pt x="1341272" y="115422"/>
                </a:lnTo>
                <a:lnTo>
                  <a:pt x="1301561" y="94332"/>
                </a:lnTo>
                <a:lnTo>
                  <a:pt x="1260703" y="75197"/>
                </a:lnTo>
                <a:lnTo>
                  <a:pt x="1218760" y="58081"/>
                </a:lnTo>
                <a:lnTo>
                  <a:pt x="1175794" y="43044"/>
                </a:lnTo>
                <a:lnTo>
                  <a:pt x="1131867" y="30151"/>
                </a:lnTo>
                <a:lnTo>
                  <a:pt x="1087041" y="19462"/>
                </a:lnTo>
                <a:lnTo>
                  <a:pt x="1041379" y="11041"/>
                </a:lnTo>
                <a:lnTo>
                  <a:pt x="994943" y="4948"/>
                </a:lnTo>
                <a:lnTo>
                  <a:pt x="947795" y="1247"/>
                </a:lnTo>
                <a:lnTo>
                  <a:pt x="899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 userDrawn="1"/>
        </p:nvSpPr>
        <p:spPr>
          <a:xfrm>
            <a:off x="1962324" y="5418138"/>
            <a:ext cx="676875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079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SansPro-CaptionBold"/>
                <a:ea typeface="+mn-ea"/>
                <a:cs typeface="PTSansPro-CaptionBold"/>
              </a:rPr>
              <a:t>ЕВСТАШЕНКОВ АЛЕКСАНДР НИКОЛАЕВИЧ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SansPro-CaptionBold"/>
              <a:ea typeface="+mn-ea"/>
              <a:cs typeface="PTSansPro-CaptionBold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Заместитель руководителя</a:t>
            </a:r>
            <a:br>
              <a:rPr kumimoji="0" lang="ru-RU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</a:br>
            <a:r>
              <a:rPr kumimoji="0" lang="ru-RU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экспертно-консультационного центра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Института госзакупок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 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Сертифицированный преподаватель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в </a:t>
            </a:r>
            <a:r>
              <a:rPr kumimoji="0" lang="ru-RU" sz="1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сфере</a:t>
            </a:r>
            <a:r>
              <a:rPr kumimoji="0" lang="ru-RU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PTSansPro-Caption"/>
                <a:ea typeface="+mn-ea"/>
                <a:cs typeface="PTSansPro-Caption"/>
              </a:rPr>
              <a:t>закупок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SansPro-Caption"/>
              <a:ea typeface="+mn-ea"/>
              <a:cs typeface="PTSansPro-Caption"/>
            </a:endParaRPr>
          </a:p>
        </p:txBody>
      </p:sp>
      <p:sp>
        <p:nvSpPr>
          <p:cNvPr id="8" name="object 8"/>
          <p:cNvSpPr txBox="1"/>
          <p:nvPr userDrawn="1"/>
        </p:nvSpPr>
        <p:spPr>
          <a:xfrm>
            <a:off x="4122738" y="6796088"/>
            <a:ext cx="2447925" cy="395287"/>
          </a:xfrm>
          <a:prstGeom prst="rect">
            <a:avLst/>
          </a:prstGeom>
          <a:solidFill>
            <a:srgbClr val="006384"/>
          </a:solidFill>
        </p:spPr>
        <p:txBody>
          <a:bodyPr lIns="0" tIns="88265" rIns="0" bIns="90000" anchor="ctr">
            <a:spAutoFit/>
          </a:bodyPr>
          <a:lstStyle/>
          <a:p>
            <a:pPr marL="274955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sz="1400" b="1" spc="-20" dirty="0">
                <a:solidFill>
                  <a:srgbClr val="FFFFFF"/>
                </a:solidFill>
                <a:ea typeface="+mn-ea"/>
              </a:rPr>
              <a:t>WWW.ROSZAKUPKI.RU</a:t>
            </a:r>
            <a:endParaRPr sz="1400" dirty="0">
              <a:ea typeface="+mn-ea"/>
            </a:endParaRPr>
          </a:p>
        </p:txBody>
      </p:sp>
      <p:sp>
        <p:nvSpPr>
          <p:cNvPr id="9" name="object 9"/>
          <p:cNvSpPr/>
          <p:nvPr userDrawn="1"/>
        </p:nvSpPr>
        <p:spPr>
          <a:xfrm>
            <a:off x="2232025" y="5129213"/>
            <a:ext cx="6227763" cy="0"/>
          </a:xfrm>
          <a:custGeom>
            <a:avLst/>
            <a:gdLst/>
            <a:ahLst/>
            <a:cxnLst/>
            <a:rect l="l" t="t" r="r" b="b"/>
            <a:pathLst>
              <a:path w="6228080">
                <a:moveTo>
                  <a:pt x="0" y="0"/>
                </a:moveTo>
                <a:lnTo>
                  <a:pt x="6228003" y="0"/>
                </a:lnTo>
              </a:path>
            </a:pathLst>
          </a:custGeom>
          <a:ln w="36004">
            <a:solidFill>
              <a:srgbClr val="006384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25" y="496888"/>
            <a:ext cx="17081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ject 6"/>
          <p:cNvSpPr txBox="1">
            <a:spLocks noGrp="1"/>
          </p:cNvSpPr>
          <p:nvPr>
            <p:ph type="title"/>
          </p:nvPr>
        </p:nvSpPr>
        <p:spPr>
          <a:xfrm>
            <a:off x="1124118" y="3089450"/>
            <a:ext cx="8444230" cy="152349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algn="ctr">
              <a:defRPr sz="3300">
                <a:solidFill>
                  <a:srgbClr val="006384"/>
                </a:solidFill>
              </a:defRPr>
            </a:lvl1pPr>
          </a:lstStyle>
          <a:p>
            <a:r>
              <a:rPr dirty="0"/>
              <a:t>НОРМИРОВАНИЕ В СФЕРЕ ЗАКУПОК.  ПРАВИЛА ОПИСАНИЯ ОБЪЕКТА ЗАКУПКИ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 userDrawn="1"/>
        </p:nvSpPr>
        <p:spPr>
          <a:xfrm>
            <a:off x="7505700" y="7129463"/>
            <a:ext cx="2070100" cy="252412"/>
          </a:xfrm>
          <a:custGeom>
            <a:avLst/>
            <a:gdLst/>
            <a:ahLst/>
            <a:cxnLst/>
            <a:rect l="l" t="t" r="r" b="b"/>
            <a:pathLst>
              <a:path w="2070100" h="252095">
                <a:moveTo>
                  <a:pt x="0" y="252006"/>
                </a:moveTo>
                <a:lnTo>
                  <a:pt x="2069998" y="252006"/>
                </a:lnTo>
                <a:lnTo>
                  <a:pt x="2069998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E6E7E8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5" name="bk object 17"/>
          <p:cNvSpPr/>
          <p:nvPr userDrawn="1"/>
        </p:nvSpPr>
        <p:spPr>
          <a:xfrm>
            <a:off x="9828213" y="7129463"/>
            <a:ext cx="422275" cy="252412"/>
          </a:xfrm>
          <a:custGeom>
            <a:avLst/>
            <a:gdLst/>
            <a:ahLst/>
            <a:cxnLst/>
            <a:rect l="l" t="t" r="r" b="b"/>
            <a:pathLst>
              <a:path w="422909" h="252095">
                <a:moveTo>
                  <a:pt x="0" y="252006"/>
                </a:moveTo>
                <a:lnTo>
                  <a:pt x="422465" y="252006"/>
                </a:lnTo>
                <a:lnTo>
                  <a:pt x="422465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7C9CB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6" name="bk object 18"/>
          <p:cNvSpPr/>
          <p:nvPr userDrawn="1"/>
        </p:nvSpPr>
        <p:spPr>
          <a:xfrm>
            <a:off x="479425" y="6992938"/>
            <a:ext cx="9755188" cy="0"/>
          </a:xfrm>
          <a:custGeom>
            <a:avLst/>
            <a:gdLst/>
            <a:ahLst/>
            <a:cxnLst/>
            <a:rect l="l" t="t" r="r" b="b"/>
            <a:pathLst>
              <a:path w="975614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0795">
            <a:solidFill>
              <a:srgbClr val="E6E7E8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8" name="object 2"/>
          <p:cNvSpPr/>
          <p:nvPr userDrawn="1"/>
        </p:nvSpPr>
        <p:spPr>
          <a:xfrm>
            <a:off x="479425" y="1495425"/>
            <a:ext cx="9755188" cy="0"/>
          </a:xfrm>
          <a:custGeom>
            <a:avLst/>
            <a:gdLst/>
            <a:ahLst/>
            <a:cxnLst/>
            <a:rect l="l" t="t" r="r" b="b"/>
            <a:pathLst>
              <a:path w="975614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7995">
            <a:solidFill>
              <a:srgbClr val="006384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9" name="object 8"/>
          <p:cNvSpPr txBox="1"/>
          <p:nvPr userDrawn="1"/>
        </p:nvSpPr>
        <p:spPr>
          <a:xfrm>
            <a:off x="7400925" y="7075488"/>
            <a:ext cx="2449513" cy="379412"/>
          </a:xfrm>
          <a:prstGeom prst="rect">
            <a:avLst/>
          </a:prstGeom>
          <a:noFill/>
        </p:spPr>
        <p:txBody>
          <a:bodyPr lIns="0" tIns="88265" rIns="0" bIns="90000" anchor="ctr">
            <a:spAutoFit/>
          </a:bodyPr>
          <a:lstStyle/>
          <a:p>
            <a:pPr marL="274955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sz="1300" b="1" spc="-2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WWW.ROSZAKUPKI.RU</a:t>
            </a:r>
            <a:endParaRPr sz="13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8"/>
          <p:cNvSpPr txBox="1"/>
          <p:nvPr userDrawn="1"/>
        </p:nvSpPr>
        <p:spPr>
          <a:xfrm>
            <a:off x="9805988" y="7058025"/>
            <a:ext cx="457200" cy="395288"/>
          </a:xfrm>
          <a:prstGeom prst="rect">
            <a:avLst/>
          </a:prstGeom>
          <a:noFill/>
        </p:spPr>
        <p:txBody>
          <a:bodyPr lIns="0" tIns="88265" rIns="0" bIns="9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B68F9F9-9C48-4DAC-A3FB-2822D855F862}" type="slidenum">
              <a:rPr lang="ru-RU" sz="1400" b="1" spc="-2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4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bject 8"/>
          <p:cNvSpPr txBox="1"/>
          <p:nvPr userDrawn="1"/>
        </p:nvSpPr>
        <p:spPr>
          <a:xfrm>
            <a:off x="409575" y="7082979"/>
            <a:ext cx="6248400" cy="372366"/>
          </a:xfrm>
          <a:prstGeom prst="rect">
            <a:avLst/>
          </a:prstGeom>
          <a:noFill/>
        </p:spPr>
        <p:txBody>
          <a:bodyPr lIns="0" tIns="88265" rIns="0" bIns="90000" anchor="ctr">
            <a:spAutoFit/>
          </a:bodyPr>
          <a:lstStyle/>
          <a:p>
            <a:pPr marL="12700" fontAlgn="auto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50" baseline="4273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ru-RU" sz="1950" spc="-7" baseline="4273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300" spc="-2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</a:t>
            </a:r>
            <a:r>
              <a:rPr lang="ru-RU" sz="1300" spc="-65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300" spc="-1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ГОСЗАКУПОК,</a:t>
            </a:r>
            <a:r>
              <a:rPr lang="ru-RU" sz="1300" spc="-10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ЕВСТАШЕНКОВ АЛЕКСАНДР НИКОЛАЕВИЧ</a:t>
            </a:r>
            <a:r>
              <a:rPr lang="ru-RU" sz="1300" spc="-5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ru-RU" sz="1300" spc="-6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</a:t>
            </a:r>
            <a:r>
              <a:rPr lang="ru-RU" sz="1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962324" y="469057"/>
            <a:ext cx="849852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4400" b="1" i="0">
                <a:solidFill>
                  <a:srgbClr val="006384"/>
                </a:solidFill>
                <a:latin typeface="+mj-lt"/>
                <a:cs typeface="PTSansPro-CaptionBold"/>
              </a:defRPr>
            </a:lvl1pPr>
          </a:lstStyle>
          <a:p>
            <a:r>
              <a:rPr lang="en-US" dirty="0"/>
              <a:t>Образец заголовка</a:t>
            </a:r>
            <a:endParaRPr dirty="0"/>
          </a:p>
        </p:txBody>
      </p:sp>
      <p:sp>
        <p:nvSpPr>
          <p:cNvPr id="33" name="Объект 32"/>
          <p:cNvSpPr>
            <a:spLocks noGrp="1"/>
          </p:cNvSpPr>
          <p:nvPr>
            <p:ph sz="quarter" idx="10"/>
          </p:nvPr>
        </p:nvSpPr>
        <p:spPr>
          <a:xfrm>
            <a:off x="479425" y="1800225"/>
            <a:ext cx="9755188" cy="5029200"/>
          </a:xfrm>
          <a:prstGeom prst="rect">
            <a:avLst/>
          </a:prstGeom>
        </p:spPr>
        <p:txBody>
          <a:bodyPr/>
          <a:lstStyle>
            <a:lvl1pPr>
              <a:defRPr lang="ru-RU" sz="2400" dirty="0" smtClean="0">
                <a:latin typeface="+mj-lt"/>
              </a:defRPr>
            </a:lvl1pPr>
            <a:lvl2pPr>
              <a:defRPr>
                <a:latin typeface="PTSansPro-CaptionBold" panose="020B0703020203020204" pitchFamily="34" charset="-52"/>
              </a:defRPr>
            </a:lvl2pPr>
            <a:lvl3pPr>
              <a:defRPr>
                <a:latin typeface="PTSansPro-CaptionBold" panose="020B0703020203020204" pitchFamily="34" charset="-52"/>
              </a:defRPr>
            </a:lvl3pPr>
            <a:lvl4pPr>
              <a:defRPr>
                <a:latin typeface="PTSansPro-CaptionBold" panose="020B0703020203020204" pitchFamily="34" charset="-52"/>
              </a:defRPr>
            </a:lvl4pPr>
            <a:lvl5pPr>
              <a:defRPr>
                <a:latin typeface="PTSansPro-CaptionBold" panose="020B07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9017"/>
            <a:ext cx="1296144" cy="129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87650" y="6600825"/>
            <a:ext cx="5118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/>
          <p:nvPr userDrawn="1"/>
        </p:nvSpPr>
        <p:spPr>
          <a:xfrm>
            <a:off x="2250356" y="5203825"/>
            <a:ext cx="7010400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ru-RU" sz="3600" b="1" dirty="0">
                <a:solidFill>
                  <a:srgbClr val="006384"/>
                </a:solidFill>
              </a:rPr>
              <a:t>СПАСИБО ЗА</a:t>
            </a:r>
            <a:r>
              <a:rPr lang="en-US" sz="3600" b="1" dirty="0">
                <a:solidFill>
                  <a:srgbClr val="006384"/>
                </a:solidFill>
              </a:rPr>
              <a:t>  </a:t>
            </a:r>
            <a:r>
              <a:rPr lang="ru-RU" sz="3600" b="1" dirty="0">
                <a:solidFill>
                  <a:srgbClr val="006384"/>
                </a:solidFill>
              </a:rPr>
              <a:t>ВНИМАНИЕ!</a:t>
            </a:r>
            <a:endParaRPr lang="ru-RU" sz="3600" dirty="0"/>
          </a:p>
        </p:txBody>
      </p: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64015" y="1649411"/>
            <a:ext cx="2437999" cy="24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kupki.gov.ru/epz/main/public/download/downloadDocument.html?id=31137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bject 2"/>
          <p:cNvSpPr>
            <a:spLocks noChangeArrowheads="1"/>
          </p:cNvSpPr>
          <p:nvPr/>
        </p:nvSpPr>
        <p:spPr bwMode="auto">
          <a:xfrm>
            <a:off x="0" y="0"/>
            <a:ext cx="10691813" cy="1314450"/>
          </a:xfrm>
          <a:custGeom>
            <a:avLst/>
            <a:gdLst>
              <a:gd name="T0" fmla="*/ 0 w 10692130"/>
              <a:gd name="T1" fmla="*/ 0 h 1314450"/>
              <a:gd name="T2" fmla="*/ 10692130 w 10692130"/>
              <a:gd name="T3" fmla="*/ 1314450 h 1314450"/>
            </a:gdLst>
            <a:ahLst/>
            <a:cxnLst/>
            <a:rect l="T0" t="T1" r="T2" b="T3"/>
            <a:pathLst>
              <a:path w="10692130" h="1314450">
                <a:moveTo>
                  <a:pt x="0" y="1313992"/>
                </a:moveTo>
                <a:lnTo>
                  <a:pt x="10692003" y="1313992"/>
                </a:lnTo>
                <a:lnTo>
                  <a:pt x="10692003" y="0"/>
                </a:lnTo>
                <a:lnTo>
                  <a:pt x="0" y="0"/>
                </a:lnTo>
                <a:lnTo>
                  <a:pt x="0" y="1313992"/>
                </a:lnTo>
                <a:close/>
              </a:path>
            </a:pathLst>
          </a:custGeom>
          <a:solidFill>
            <a:srgbClr val="0063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6146" name="object 3"/>
          <p:cNvSpPr>
            <a:spLocks noChangeArrowheads="1"/>
          </p:cNvSpPr>
          <p:nvPr/>
        </p:nvSpPr>
        <p:spPr bwMode="auto">
          <a:xfrm>
            <a:off x="0" y="1298575"/>
            <a:ext cx="10691813" cy="90488"/>
          </a:xfrm>
          <a:custGeom>
            <a:avLst/>
            <a:gdLst>
              <a:gd name="T0" fmla="*/ 0 w 10692130"/>
              <a:gd name="T1" fmla="*/ 0 h 90169"/>
              <a:gd name="T2" fmla="*/ 10692130 w 10692130"/>
              <a:gd name="T3" fmla="*/ 90169 h 90169"/>
            </a:gdLst>
            <a:ahLst/>
            <a:cxnLst/>
            <a:rect l="T0" t="T1" r="T2" b="T3"/>
            <a:pathLst>
              <a:path w="10692130" h="90169">
                <a:moveTo>
                  <a:pt x="0" y="90004"/>
                </a:moveTo>
                <a:lnTo>
                  <a:pt x="10692003" y="90004"/>
                </a:lnTo>
                <a:lnTo>
                  <a:pt x="10692003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7C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6147" name="object 4"/>
          <p:cNvSpPr>
            <a:spLocks noChangeArrowheads="1"/>
          </p:cNvSpPr>
          <p:nvPr/>
        </p:nvSpPr>
        <p:spPr bwMode="auto">
          <a:xfrm>
            <a:off x="4356100" y="341313"/>
            <a:ext cx="1981200" cy="1047750"/>
          </a:xfrm>
          <a:custGeom>
            <a:avLst/>
            <a:gdLst>
              <a:gd name="T0" fmla="*/ 0 w 1980564"/>
              <a:gd name="T1" fmla="*/ 0 h 1047115"/>
              <a:gd name="T2" fmla="*/ 1980564 w 1980564"/>
              <a:gd name="T3" fmla="*/ 1047115 h 1047115"/>
            </a:gdLst>
            <a:ahLst/>
            <a:cxnLst/>
            <a:rect l="T0" t="T1" r="T2" b="T3"/>
            <a:pathLst>
              <a:path w="1980564" h="1047115">
                <a:moveTo>
                  <a:pt x="990003" y="0"/>
                </a:moveTo>
                <a:lnTo>
                  <a:pt x="942036" y="1141"/>
                </a:lnTo>
                <a:lnTo>
                  <a:pt x="894659" y="4531"/>
                </a:lnTo>
                <a:lnTo>
                  <a:pt x="847923" y="10119"/>
                </a:lnTo>
                <a:lnTo>
                  <a:pt x="801880" y="17851"/>
                </a:lnTo>
                <a:lnTo>
                  <a:pt x="756581" y="27676"/>
                </a:lnTo>
                <a:lnTo>
                  <a:pt x="712079" y="39543"/>
                </a:lnTo>
                <a:lnTo>
                  <a:pt x="668426" y="53399"/>
                </a:lnTo>
                <a:lnTo>
                  <a:pt x="625673" y="69192"/>
                </a:lnTo>
                <a:lnTo>
                  <a:pt x="583872" y="86871"/>
                </a:lnTo>
                <a:lnTo>
                  <a:pt x="543075" y="106384"/>
                </a:lnTo>
                <a:lnTo>
                  <a:pt x="503334" y="127679"/>
                </a:lnTo>
                <a:lnTo>
                  <a:pt x="464701" y="150704"/>
                </a:lnTo>
                <a:lnTo>
                  <a:pt x="427227" y="175408"/>
                </a:lnTo>
                <a:lnTo>
                  <a:pt x="390965" y="201737"/>
                </a:lnTo>
                <a:lnTo>
                  <a:pt x="355966" y="229641"/>
                </a:lnTo>
                <a:lnTo>
                  <a:pt x="322282" y="259068"/>
                </a:lnTo>
                <a:lnTo>
                  <a:pt x="289966" y="289966"/>
                </a:lnTo>
                <a:lnTo>
                  <a:pt x="259068" y="322282"/>
                </a:lnTo>
                <a:lnTo>
                  <a:pt x="229641" y="355966"/>
                </a:lnTo>
                <a:lnTo>
                  <a:pt x="201737" y="390965"/>
                </a:lnTo>
                <a:lnTo>
                  <a:pt x="175408" y="427227"/>
                </a:lnTo>
                <a:lnTo>
                  <a:pt x="150704" y="464701"/>
                </a:lnTo>
                <a:lnTo>
                  <a:pt x="127679" y="503334"/>
                </a:lnTo>
                <a:lnTo>
                  <a:pt x="106384" y="543075"/>
                </a:lnTo>
                <a:lnTo>
                  <a:pt x="86871" y="583872"/>
                </a:lnTo>
                <a:lnTo>
                  <a:pt x="69192" y="625673"/>
                </a:lnTo>
                <a:lnTo>
                  <a:pt x="53399" y="668426"/>
                </a:lnTo>
                <a:lnTo>
                  <a:pt x="39543" y="712079"/>
                </a:lnTo>
                <a:lnTo>
                  <a:pt x="27676" y="756581"/>
                </a:lnTo>
                <a:lnTo>
                  <a:pt x="17851" y="801880"/>
                </a:lnTo>
                <a:lnTo>
                  <a:pt x="10119" y="847923"/>
                </a:lnTo>
                <a:lnTo>
                  <a:pt x="4531" y="894659"/>
                </a:lnTo>
                <a:lnTo>
                  <a:pt x="1141" y="942036"/>
                </a:lnTo>
                <a:lnTo>
                  <a:pt x="0" y="990003"/>
                </a:lnTo>
                <a:lnTo>
                  <a:pt x="123" y="1004329"/>
                </a:lnTo>
                <a:lnTo>
                  <a:pt x="476" y="1018601"/>
                </a:lnTo>
                <a:lnTo>
                  <a:pt x="1028" y="1032824"/>
                </a:lnTo>
                <a:lnTo>
                  <a:pt x="1752" y="1047000"/>
                </a:lnTo>
                <a:lnTo>
                  <a:pt x="1978253" y="1047000"/>
                </a:lnTo>
                <a:lnTo>
                  <a:pt x="1978977" y="1032824"/>
                </a:lnTo>
                <a:lnTo>
                  <a:pt x="1979529" y="1018601"/>
                </a:lnTo>
                <a:lnTo>
                  <a:pt x="1979882" y="1004329"/>
                </a:lnTo>
                <a:lnTo>
                  <a:pt x="1980006" y="990003"/>
                </a:lnTo>
                <a:lnTo>
                  <a:pt x="1978864" y="942036"/>
                </a:lnTo>
                <a:lnTo>
                  <a:pt x="1975474" y="894659"/>
                </a:lnTo>
                <a:lnTo>
                  <a:pt x="1969887" y="847923"/>
                </a:lnTo>
                <a:lnTo>
                  <a:pt x="1962154" y="801880"/>
                </a:lnTo>
                <a:lnTo>
                  <a:pt x="1952329" y="756581"/>
                </a:lnTo>
                <a:lnTo>
                  <a:pt x="1940462" y="712079"/>
                </a:lnTo>
                <a:lnTo>
                  <a:pt x="1926607" y="668426"/>
                </a:lnTo>
                <a:lnTo>
                  <a:pt x="1910813" y="625673"/>
                </a:lnTo>
                <a:lnTo>
                  <a:pt x="1893134" y="583872"/>
                </a:lnTo>
                <a:lnTo>
                  <a:pt x="1873621" y="543075"/>
                </a:lnTo>
                <a:lnTo>
                  <a:pt x="1852326" y="503334"/>
                </a:lnTo>
                <a:lnTo>
                  <a:pt x="1829301" y="464701"/>
                </a:lnTo>
                <a:lnTo>
                  <a:pt x="1804598" y="427227"/>
                </a:lnTo>
                <a:lnTo>
                  <a:pt x="1778268" y="390965"/>
                </a:lnTo>
                <a:lnTo>
                  <a:pt x="1750364" y="355966"/>
                </a:lnTo>
                <a:lnTo>
                  <a:pt x="1720937" y="322282"/>
                </a:lnTo>
                <a:lnTo>
                  <a:pt x="1690039" y="289966"/>
                </a:lnTo>
                <a:lnTo>
                  <a:pt x="1657723" y="259068"/>
                </a:lnTo>
                <a:lnTo>
                  <a:pt x="1624039" y="229641"/>
                </a:lnTo>
                <a:lnTo>
                  <a:pt x="1589040" y="201737"/>
                </a:lnTo>
                <a:lnTo>
                  <a:pt x="1552778" y="175408"/>
                </a:lnTo>
                <a:lnTo>
                  <a:pt x="1515305" y="150704"/>
                </a:lnTo>
                <a:lnTo>
                  <a:pt x="1476671" y="127679"/>
                </a:lnTo>
                <a:lnTo>
                  <a:pt x="1436930" y="106384"/>
                </a:lnTo>
                <a:lnTo>
                  <a:pt x="1396133" y="86871"/>
                </a:lnTo>
                <a:lnTo>
                  <a:pt x="1354332" y="69192"/>
                </a:lnTo>
                <a:lnTo>
                  <a:pt x="1311579" y="53399"/>
                </a:lnTo>
                <a:lnTo>
                  <a:pt x="1267926" y="39543"/>
                </a:lnTo>
                <a:lnTo>
                  <a:pt x="1223424" y="27676"/>
                </a:lnTo>
                <a:lnTo>
                  <a:pt x="1178125" y="17851"/>
                </a:lnTo>
                <a:lnTo>
                  <a:pt x="1132082" y="10119"/>
                </a:lnTo>
                <a:lnTo>
                  <a:pt x="1085346" y="4531"/>
                </a:lnTo>
                <a:lnTo>
                  <a:pt x="1037969" y="1141"/>
                </a:lnTo>
                <a:lnTo>
                  <a:pt x="990003" y="0"/>
                </a:lnTo>
                <a:close/>
              </a:path>
            </a:pathLst>
          </a:custGeom>
          <a:solidFill>
            <a:srgbClr val="7C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6148" name="object 5"/>
          <p:cNvSpPr>
            <a:spLocks noChangeArrowheads="1"/>
          </p:cNvSpPr>
          <p:nvPr/>
        </p:nvSpPr>
        <p:spPr bwMode="auto">
          <a:xfrm>
            <a:off x="4446588" y="431800"/>
            <a:ext cx="1800225" cy="1800225"/>
          </a:xfrm>
          <a:custGeom>
            <a:avLst/>
            <a:gdLst>
              <a:gd name="T0" fmla="*/ 0 w 1800225"/>
              <a:gd name="T1" fmla="*/ 0 h 1800225"/>
              <a:gd name="T2" fmla="*/ 1800225 w 1800225"/>
              <a:gd name="T3" fmla="*/ 1800225 h 1800225"/>
            </a:gdLst>
            <a:ahLst/>
            <a:cxnLst/>
            <a:rect l="T0" t="T1" r="T2" b="T3"/>
            <a:pathLst>
              <a:path w="1800225" h="1800225">
                <a:moveTo>
                  <a:pt x="899998" y="0"/>
                </a:moveTo>
                <a:lnTo>
                  <a:pt x="852200" y="1247"/>
                </a:lnTo>
                <a:lnTo>
                  <a:pt x="805052" y="4948"/>
                </a:lnTo>
                <a:lnTo>
                  <a:pt x="758616" y="11041"/>
                </a:lnTo>
                <a:lnTo>
                  <a:pt x="712954" y="19462"/>
                </a:lnTo>
                <a:lnTo>
                  <a:pt x="668129" y="30151"/>
                </a:lnTo>
                <a:lnTo>
                  <a:pt x="624202" y="43044"/>
                </a:lnTo>
                <a:lnTo>
                  <a:pt x="581236" y="58081"/>
                </a:lnTo>
                <a:lnTo>
                  <a:pt x="539292" y="75197"/>
                </a:lnTo>
                <a:lnTo>
                  <a:pt x="498434" y="94332"/>
                </a:lnTo>
                <a:lnTo>
                  <a:pt x="458724" y="115422"/>
                </a:lnTo>
                <a:lnTo>
                  <a:pt x="420223" y="138406"/>
                </a:lnTo>
                <a:lnTo>
                  <a:pt x="382993" y="163222"/>
                </a:lnTo>
                <a:lnTo>
                  <a:pt x="347098" y="189808"/>
                </a:lnTo>
                <a:lnTo>
                  <a:pt x="312599" y="218100"/>
                </a:lnTo>
                <a:lnTo>
                  <a:pt x="279558" y="248038"/>
                </a:lnTo>
                <a:lnTo>
                  <a:pt x="248038" y="279558"/>
                </a:lnTo>
                <a:lnTo>
                  <a:pt x="218100" y="312599"/>
                </a:lnTo>
                <a:lnTo>
                  <a:pt x="189808" y="347098"/>
                </a:lnTo>
                <a:lnTo>
                  <a:pt x="163222" y="382993"/>
                </a:lnTo>
                <a:lnTo>
                  <a:pt x="138406" y="420223"/>
                </a:lnTo>
                <a:lnTo>
                  <a:pt x="115422" y="458724"/>
                </a:lnTo>
                <a:lnTo>
                  <a:pt x="94332" y="498434"/>
                </a:lnTo>
                <a:lnTo>
                  <a:pt x="75197" y="539292"/>
                </a:lnTo>
                <a:lnTo>
                  <a:pt x="58081" y="581236"/>
                </a:lnTo>
                <a:lnTo>
                  <a:pt x="43044" y="624202"/>
                </a:lnTo>
                <a:lnTo>
                  <a:pt x="30151" y="668129"/>
                </a:lnTo>
                <a:lnTo>
                  <a:pt x="19462" y="712954"/>
                </a:lnTo>
                <a:lnTo>
                  <a:pt x="11041" y="758616"/>
                </a:lnTo>
                <a:lnTo>
                  <a:pt x="4948" y="805052"/>
                </a:lnTo>
                <a:lnTo>
                  <a:pt x="1247" y="852200"/>
                </a:lnTo>
                <a:lnTo>
                  <a:pt x="0" y="899998"/>
                </a:lnTo>
                <a:lnTo>
                  <a:pt x="1247" y="947795"/>
                </a:lnTo>
                <a:lnTo>
                  <a:pt x="4948" y="994943"/>
                </a:lnTo>
                <a:lnTo>
                  <a:pt x="11041" y="1041379"/>
                </a:lnTo>
                <a:lnTo>
                  <a:pt x="19462" y="1087041"/>
                </a:lnTo>
                <a:lnTo>
                  <a:pt x="30151" y="1131867"/>
                </a:lnTo>
                <a:lnTo>
                  <a:pt x="43044" y="1175794"/>
                </a:lnTo>
                <a:lnTo>
                  <a:pt x="58081" y="1218760"/>
                </a:lnTo>
                <a:lnTo>
                  <a:pt x="75197" y="1260703"/>
                </a:lnTo>
                <a:lnTo>
                  <a:pt x="94332" y="1301561"/>
                </a:lnTo>
                <a:lnTo>
                  <a:pt x="115422" y="1341272"/>
                </a:lnTo>
                <a:lnTo>
                  <a:pt x="138406" y="1379773"/>
                </a:lnTo>
                <a:lnTo>
                  <a:pt x="163222" y="1417002"/>
                </a:lnTo>
                <a:lnTo>
                  <a:pt x="189808" y="1452897"/>
                </a:lnTo>
                <a:lnTo>
                  <a:pt x="218100" y="1487397"/>
                </a:lnTo>
                <a:lnTo>
                  <a:pt x="248038" y="1520437"/>
                </a:lnTo>
                <a:lnTo>
                  <a:pt x="279558" y="1551958"/>
                </a:lnTo>
                <a:lnTo>
                  <a:pt x="312599" y="1581895"/>
                </a:lnTo>
                <a:lnTo>
                  <a:pt x="347098" y="1610188"/>
                </a:lnTo>
                <a:lnTo>
                  <a:pt x="382993" y="1636773"/>
                </a:lnTo>
                <a:lnTo>
                  <a:pt x="420223" y="1661589"/>
                </a:lnTo>
                <a:lnTo>
                  <a:pt x="458724" y="1684573"/>
                </a:lnTo>
                <a:lnTo>
                  <a:pt x="498434" y="1705664"/>
                </a:lnTo>
                <a:lnTo>
                  <a:pt x="539292" y="1724798"/>
                </a:lnTo>
                <a:lnTo>
                  <a:pt x="581236" y="1741915"/>
                </a:lnTo>
                <a:lnTo>
                  <a:pt x="624202" y="1756951"/>
                </a:lnTo>
                <a:lnTo>
                  <a:pt x="668129" y="1769844"/>
                </a:lnTo>
                <a:lnTo>
                  <a:pt x="712954" y="1780533"/>
                </a:lnTo>
                <a:lnTo>
                  <a:pt x="758616" y="1788955"/>
                </a:lnTo>
                <a:lnTo>
                  <a:pt x="805052" y="1795047"/>
                </a:lnTo>
                <a:lnTo>
                  <a:pt x="852200" y="1798748"/>
                </a:lnTo>
                <a:lnTo>
                  <a:pt x="899998" y="1799996"/>
                </a:lnTo>
                <a:lnTo>
                  <a:pt x="947795" y="1798748"/>
                </a:lnTo>
                <a:lnTo>
                  <a:pt x="994943" y="1795047"/>
                </a:lnTo>
                <a:lnTo>
                  <a:pt x="1041379" y="1788955"/>
                </a:lnTo>
                <a:lnTo>
                  <a:pt x="1087041" y="1780533"/>
                </a:lnTo>
                <a:lnTo>
                  <a:pt x="1131867" y="1769844"/>
                </a:lnTo>
                <a:lnTo>
                  <a:pt x="1175794" y="1756951"/>
                </a:lnTo>
                <a:lnTo>
                  <a:pt x="1218760" y="1741915"/>
                </a:lnTo>
                <a:lnTo>
                  <a:pt x="1260703" y="1724798"/>
                </a:lnTo>
                <a:lnTo>
                  <a:pt x="1301561" y="1705664"/>
                </a:lnTo>
                <a:lnTo>
                  <a:pt x="1341272" y="1684573"/>
                </a:lnTo>
                <a:lnTo>
                  <a:pt x="1379773" y="1661589"/>
                </a:lnTo>
                <a:lnTo>
                  <a:pt x="1417002" y="1636773"/>
                </a:lnTo>
                <a:lnTo>
                  <a:pt x="1452897" y="1610188"/>
                </a:lnTo>
                <a:lnTo>
                  <a:pt x="1487397" y="1581895"/>
                </a:lnTo>
                <a:lnTo>
                  <a:pt x="1520437" y="1551958"/>
                </a:lnTo>
                <a:lnTo>
                  <a:pt x="1551958" y="1520437"/>
                </a:lnTo>
                <a:lnTo>
                  <a:pt x="1581895" y="1487397"/>
                </a:lnTo>
                <a:lnTo>
                  <a:pt x="1610188" y="1452897"/>
                </a:lnTo>
                <a:lnTo>
                  <a:pt x="1636773" y="1417002"/>
                </a:lnTo>
                <a:lnTo>
                  <a:pt x="1661589" y="1379773"/>
                </a:lnTo>
                <a:lnTo>
                  <a:pt x="1684573" y="1341272"/>
                </a:lnTo>
                <a:lnTo>
                  <a:pt x="1705664" y="1301561"/>
                </a:lnTo>
                <a:lnTo>
                  <a:pt x="1724798" y="1260703"/>
                </a:lnTo>
                <a:lnTo>
                  <a:pt x="1741915" y="1218760"/>
                </a:lnTo>
                <a:lnTo>
                  <a:pt x="1756951" y="1175794"/>
                </a:lnTo>
                <a:lnTo>
                  <a:pt x="1769844" y="1131867"/>
                </a:lnTo>
                <a:lnTo>
                  <a:pt x="1780533" y="1087041"/>
                </a:lnTo>
                <a:lnTo>
                  <a:pt x="1788955" y="1041379"/>
                </a:lnTo>
                <a:lnTo>
                  <a:pt x="1795047" y="994943"/>
                </a:lnTo>
                <a:lnTo>
                  <a:pt x="1798748" y="947795"/>
                </a:lnTo>
                <a:lnTo>
                  <a:pt x="1799996" y="899998"/>
                </a:lnTo>
                <a:lnTo>
                  <a:pt x="1798748" y="852200"/>
                </a:lnTo>
                <a:lnTo>
                  <a:pt x="1795047" y="805052"/>
                </a:lnTo>
                <a:lnTo>
                  <a:pt x="1788955" y="758616"/>
                </a:lnTo>
                <a:lnTo>
                  <a:pt x="1780533" y="712954"/>
                </a:lnTo>
                <a:lnTo>
                  <a:pt x="1769844" y="668129"/>
                </a:lnTo>
                <a:lnTo>
                  <a:pt x="1756951" y="624202"/>
                </a:lnTo>
                <a:lnTo>
                  <a:pt x="1741915" y="581236"/>
                </a:lnTo>
                <a:lnTo>
                  <a:pt x="1724798" y="539292"/>
                </a:lnTo>
                <a:lnTo>
                  <a:pt x="1705664" y="498434"/>
                </a:lnTo>
                <a:lnTo>
                  <a:pt x="1684573" y="458724"/>
                </a:lnTo>
                <a:lnTo>
                  <a:pt x="1661589" y="420223"/>
                </a:lnTo>
                <a:lnTo>
                  <a:pt x="1636773" y="382993"/>
                </a:lnTo>
                <a:lnTo>
                  <a:pt x="1610188" y="347098"/>
                </a:lnTo>
                <a:lnTo>
                  <a:pt x="1581895" y="312599"/>
                </a:lnTo>
                <a:lnTo>
                  <a:pt x="1551958" y="279558"/>
                </a:lnTo>
                <a:lnTo>
                  <a:pt x="1520437" y="248038"/>
                </a:lnTo>
                <a:lnTo>
                  <a:pt x="1487397" y="218100"/>
                </a:lnTo>
                <a:lnTo>
                  <a:pt x="1452897" y="189808"/>
                </a:lnTo>
                <a:lnTo>
                  <a:pt x="1417002" y="163222"/>
                </a:lnTo>
                <a:lnTo>
                  <a:pt x="1379773" y="138406"/>
                </a:lnTo>
                <a:lnTo>
                  <a:pt x="1341272" y="115422"/>
                </a:lnTo>
                <a:lnTo>
                  <a:pt x="1301561" y="94332"/>
                </a:lnTo>
                <a:lnTo>
                  <a:pt x="1260703" y="75197"/>
                </a:lnTo>
                <a:lnTo>
                  <a:pt x="1218760" y="58081"/>
                </a:lnTo>
                <a:lnTo>
                  <a:pt x="1175794" y="43044"/>
                </a:lnTo>
                <a:lnTo>
                  <a:pt x="1131867" y="30151"/>
                </a:lnTo>
                <a:lnTo>
                  <a:pt x="1087041" y="19462"/>
                </a:lnTo>
                <a:lnTo>
                  <a:pt x="1041379" y="11041"/>
                </a:lnTo>
                <a:lnTo>
                  <a:pt x="994943" y="4948"/>
                </a:lnTo>
                <a:lnTo>
                  <a:pt x="947795" y="1247"/>
                </a:lnTo>
                <a:lnTo>
                  <a:pt x="89999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6149" name="object 6"/>
          <p:cNvSpPr txBox="1">
            <a:spLocks noGrp="1"/>
          </p:cNvSpPr>
          <p:nvPr>
            <p:ph type="title"/>
          </p:nvPr>
        </p:nvSpPr>
        <p:spPr bwMode="auto">
          <a:xfrm>
            <a:off x="1124118" y="2778978"/>
            <a:ext cx="8444230" cy="1969770"/>
          </a:xfrm>
          <a:ln>
            <a:miter lim="800000"/>
            <a:headEnd/>
            <a:tailEnd/>
          </a:ln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marL="127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sz="3200" b="1" cap="all" dirty="0">
                <a:latin typeface="+mn-lt"/>
                <a:cs typeface="Arial" panose="020B0604020202020204" pitchFamily="34" charset="0"/>
              </a:rPr>
              <a:t>Правила описания объекта закупки (подготовка технического задания).</a:t>
            </a:r>
            <a:br>
              <a:rPr lang="ru-RU" sz="3200" b="1" cap="all" dirty="0">
                <a:latin typeface="+mn-lt"/>
                <a:cs typeface="Arial" panose="020B0604020202020204" pitchFamily="34" charset="0"/>
              </a:rPr>
            </a:br>
            <a:r>
              <a:rPr lang="ru-RU" sz="3200" b="1" cap="all" dirty="0">
                <a:latin typeface="+mn-lt"/>
                <a:cs typeface="Arial" panose="020B0604020202020204" pitchFamily="34" charset="0"/>
              </a:rPr>
              <a:t>Каталог товаров, работ, услуг. </a:t>
            </a:r>
            <a:br>
              <a:rPr lang="ru-RU" sz="3200" b="1" cap="all" dirty="0">
                <a:latin typeface="+mn-lt"/>
                <a:cs typeface="Arial" panose="020B0604020202020204" pitchFamily="34" charset="0"/>
              </a:rPr>
            </a:br>
            <a:r>
              <a:rPr lang="ru-RU" sz="3200" b="1" cap="all" dirty="0">
                <a:latin typeface="+mn-lt"/>
                <a:cs typeface="Arial" panose="020B0604020202020204" pitchFamily="34" charset="0"/>
              </a:rPr>
              <a:t>Нормирование в сфере закупок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22738" y="6796088"/>
            <a:ext cx="2447925" cy="395287"/>
          </a:xfrm>
          <a:prstGeom prst="rect">
            <a:avLst/>
          </a:prstGeom>
          <a:solidFill>
            <a:srgbClr val="006384"/>
          </a:solidFill>
        </p:spPr>
        <p:txBody>
          <a:bodyPr lIns="0" tIns="88265" rIns="0" bIns="90000" anchor="ctr">
            <a:spAutoFit/>
          </a:bodyPr>
          <a:lstStyle/>
          <a:p>
            <a:pPr marL="274955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sz="1400" b="1" spc="-20" dirty="0">
                <a:solidFill>
                  <a:srgbClr val="FFFFFF"/>
                </a:solidFill>
                <a:ea typeface="+mn-ea"/>
              </a:rPr>
              <a:t>WWW.ROSZAKUPKI.RU</a:t>
            </a:r>
            <a:endParaRPr sz="1400" dirty="0">
              <a:ea typeface="+mn-ea"/>
            </a:endParaRPr>
          </a:p>
        </p:txBody>
      </p:sp>
      <p:sp>
        <p:nvSpPr>
          <p:cNvPr id="6152" name="object 9"/>
          <p:cNvSpPr>
            <a:spLocks noChangeArrowheads="1"/>
          </p:cNvSpPr>
          <p:nvPr/>
        </p:nvSpPr>
        <p:spPr bwMode="auto">
          <a:xfrm>
            <a:off x="2232025" y="5129213"/>
            <a:ext cx="6227763" cy="0"/>
          </a:xfrm>
          <a:custGeom>
            <a:avLst/>
            <a:gdLst>
              <a:gd name="T0" fmla="*/ 0 w 6228080"/>
              <a:gd name="T1" fmla="*/ 6228080 w 6228080"/>
            </a:gdLst>
            <a:ahLst/>
            <a:cxnLst/>
            <a:rect l="T0" t="0" r="T1" b="0"/>
            <a:pathLst>
              <a:path w="6228080">
                <a:moveTo>
                  <a:pt x="0" y="0"/>
                </a:moveTo>
                <a:lnTo>
                  <a:pt x="6228003" y="0"/>
                </a:lnTo>
              </a:path>
            </a:pathLst>
          </a:custGeom>
          <a:noFill/>
          <a:ln w="36004">
            <a:solidFill>
              <a:srgbClr val="00638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pic>
        <p:nvPicPr>
          <p:cNvPr id="6153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25" y="496888"/>
            <a:ext cx="17081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3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9975" y="541338"/>
            <a:ext cx="9623425" cy="1260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300" b="1" dirty="0">
                <a:solidFill>
                  <a:srgbClr val="006384"/>
                </a:solidFill>
                <a:cs typeface="PTSansPro-CaptionBold"/>
              </a:rPr>
              <a:t>2. НОРМИРОВАНИЕ: ДВА МЕХАНИЗМА </a:t>
            </a:r>
          </a:p>
        </p:txBody>
      </p:sp>
      <p:graphicFrame>
        <p:nvGraphicFramePr>
          <p:cNvPr id="18452" name="Group 2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8054960"/>
              </p:ext>
            </p:extLst>
          </p:nvPr>
        </p:nvGraphicFramePr>
        <p:xfrm>
          <a:off x="522288" y="1477963"/>
          <a:ext cx="9623425" cy="5505069"/>
        </p:xfrm>
        <a:graphic>
          <a:graphicData uri="http://schemas.openxmlformats.org/drawingml/2006/table">
            <a:tbl>
              <a:tblPr/>
              <a:tblGrid>
                <a:gridCol w="3686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1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Суть механизма: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Зачем он?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    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            Требования к товарам, работам, услугам, предельные цены на них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ДЛЯ ОГВ, КУ, </a:t>
                      </a:r>
                      <a:r>
                        <a:rPr kumimoji="0" lang="ru-RU" altLang="ru-RU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БУ и УП (!!),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мун.органов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Что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можно покупать?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Например, автомобиль не мощнее 200 </a:t>
                      </a:r>
                      <a:r>
                        <a:rPr kumimoji="0" lang="ru-RU" altLang="ru-RU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л.с</a:t>
                      </a: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Для установления НМЦК,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подготовки ТЗ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4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         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Нормативные затраты на обеспечение функций заказчиков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ДЛЯ ОГВ,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мун.органов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и КУ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(для БУ и УП не устанавливаются)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Сколько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денег можно потратить?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Например, затраты на медосмотр = кол-во работников * стоимость медосмотра (но не более 3500 руб.)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Для  формирования бюджета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(определения объемов бюджетных ассигнований)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449" name="Oval 19"/>
          <p:cNvSpPr>
            <a:spLocks noChangeArrowheads="1"/>
          </p:cNvSpPr>
          <p:nvPr/>
        </p:nvSpPr>
        <p:spPr bwMode="auto">
          <a:xfrm>
            <a:off x="593725" y="2197100"/>
            <a:ext cx="577850" cy="576263"/>
          </a:xfrm>
          <a:prstGeom prst="ellipse">
            <a:avLst/>
          </a:prstGeom>
          <a:solidFill>
            <a:srgbClr val="CC3300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8450" name="Oval 19"/>
          <p:cNvSpPr>
            <a:spLocks noChangeArrowheads="1"/>
          </p:cNvSpPr>
          <p:nvPr/>
        </p:nvSpPr>
        <p:spPr bwMode="auto">
          <a:xfrm>
            <a:off x="593725" y="4286250"/>
            <a:ext cx="577850" cy="576263"/>
          </a:xfrm>
          <a:prstGeom prst="ellipse">
            <a:avLst/>
          </a:prstGeom>
          <a:solidFill>
            <a:srgbClr val="CC3300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98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345610"/>
            <a:ext cx="8498520" cy="1015663"/>
          </a:xfrm>
        </p:spPr>
        <p:txBody>
          <a:bodyPr/>
          <a:lstStyle/>
          <a:p>
            <a:r>
              <a:rPr lang="ru-RU" sz="2200" dirty="0" smtClean="0"/>
              <a:t> ЧТО </a:t>
            </a:r>
            <a:r>
              <a:rPr lang="ru-RU" sz="2200" dirty="0"/>
              <a:t>ВХОДИТ В </a:t>
            </a:r>
            <a:br>
              <a:rPr lang="ru-RU" sz="2200" dirty="0"/>
            </a:br>
            <a:r>
              <a:rPr lang="ru-RU" sz="2200" dirty="0">
                <a:solidFill>
                  <a:srgbClr val="C00000"/>
                </a:solidFill>
              </a:rPr>
              <a:t> ОБЯЗАТЕЛЬНЫЙ ПЕРЕЧЕНЬ </a:t>
            </a:r>
            <a:r>
              <a:rPr lang="ru-RU" sz="2200" dirty="0"/>
              <a:t>НОРМИРУЕМОЙ ПРОДУКЦИИ 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по </a:t>
            </a:r>
            <a:r>
              <a:rPr lang="ru-RU" sz="2200" dirty="0"/>
              <a:t>постановлению Правительства РФ № 927?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22164" y="1621185"/>
            <a:ext cx="9937104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Компьютеры, ноутбуки, планшеты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Принтеры, сканеры, мобильные телефоны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Автотранспорт, такси, аренда, лизинг авто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Мебель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Сотовая связь, доступ в Интернет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СУБД, офисные приложения, иное ПО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6384"/>
                </a:solidFill>
              </a:rPr>
              <a:t>+ на </a:t>
            </a:r>
            <a:r>
              <a:rPr lang="ru-RU" sz="2400" dirty="0">
                <a:solidFill>
                  <a:srgbClr val="C00000"/>
                </a:solidFill>
              </a:rPr>
              <a:t>2 уровне </a:t>
            </a:r>
            <a:r>
              <a:rPr lang="ru-RU" sz="2400" dirty="0">
                <a:solidFill>
                  <a:srgbClr val="006384"/>
                </a:solidFill>
              </a:rPr>
              <a:t>каждый субъект РФ, каждое МО может добавить свои позиции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6384"/>
                </a:solidFill>
              </a:rPr>
              <a:t>+ на </a:t>
            </a:r>
            <a:r>
              <a:rPr lang="ru-RU" sz="2400" dirty="0">
                <a:solidFill>
                  <a:srgbClr val="C00000"/>
                </a:solidFill>
              </a:rPr>
              <a:t>3 уровне </a:t>
            </a:r>
            <a:r>
              <a:rPr lang="ru-RU" sz="2400" dirty="0">
                <a:solidFill>
                  <a:srgbClr val="006384"/>
                </a:solidFill>
              </a:rPr>
              <a:t>каждое ведомство может добавить свои позиции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316" y="469057"/>
            <a:ext cx="8498520" cy="6771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Где искать акты о нормировании?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614899"/>
            <a:ext cx="9649072" cy="524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324" y="376724"/>
            <a:ext cx="8498520" cy="861774"/>
          </a:xfrm>
        </p:spPr>
        <p:txBody>
          <a:bodyPr/>
          <a:lstStyle/>
          <a:p>
            <a:r>
              <a:rPr lang="ru-RU" sz="2800" dirty="0" smtClean="0"/>
              <a:t>Пример установления требований к отдельным ТРУ</a:t>
            </a:r>
            <a:br>
              <a:rPr lang="ru-RU" sz="2800" dirty="0" smtClean="0"/>
            </a:br>
            <a:r>
              <a:rPr lang="ru-RU" sz="2800" b="0" dirty="0" smtClean="0"/>
              <a:t>(ноутбуки)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21185"/>
            <a:ext cx="10220325" cy="531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9" y="901105"/>
            <a:ext cx="6753199" cy="600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98428" y="1261145"/>
            <a:ext cx="8498520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0">
                <a:solidFill>
                  <a:srgbClr val="006384"/>
                </a:solidFill>
                <a:latin typeface="+mj-lt"/>
                <a:ea typeface="+mj-ea"/>
                <a:cs typeface="PTSansPro-Caption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2800" b="0" kern="0" dirty="0">
                <a:solidFill>
                  <a:srgbClr val="FF0000"/>
                </a:solidFill>
              </a:rPr>
              <a:t>и</a:t>
            </a:r>
            <a:r>
              <a:rPr lang="ru-RU" sz="2800" b="0" kern="0" dirty="0" smtClean="0">
                <a:solidFill>
                  <a:srgbClr val="FF0000"/>
                </a:solidFill>
              </a:rPr>
              <a:t>з КТРУ</a:t>
            </a:r>
            <a:endParaRPr lang="ru-RU" sz="28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324" y="622945"/>
            <a:ext cx="8498520" cy="369332"/>
          </a:xfrm>
        </p:spPr>
        <p:txBody>
          <a:bodyPr/>
          <a:lstStyle/>
          <a:p>
            <a:r>
              <a:rPr lang="ru-RU" sz="2400" dirty="0" smtClean="0"/>
              <a:t>3. ПРАВИЛА ФОРМИРОВАНИЯ ЛОТОВ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50156" y="1477169"/>
            <a:ext cx="9937104" cy="50292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Clr>
                <a:schemeClr val="tx2"/>
              </a:buClr>
              <a:buNone/>
            </a:pPr>
            <a:r>
              <a:rPr lang="ru-RU" altLang="ru-RU" sz="1600" b="1" dirty="0" smtClean="0">
                <a:latin typeface="Arial" charset="0"/>
              </a:rPr>
              <a:t>ОБЩИЕ ПОЛОЖЕНИЯ: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Заказчик </a:t>
            </a:r>
            <a:r>
              <a:rPr lang="ru-RU" altLang="ru-RU" sz="1600" dirty="0">
                <a:latin typeface="Arial" charset="0"/>
              </a:rPr>
              <a:t>самостоятельно принимает решение о формировании лота, в том числе о его укрупнении или разделении;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Arial" charset="0"/>
              </a:rPr>
              <a:t>Общероссийские </a:t>
            </a:r>
            <a:r>
              <a:rPr lang="ru-RU" altLang="ru-RU" sz="1600" dirty="0" smtClean="0">
                <a:latin typeface="Arial" charset="0"/>
              </a:rPr>
              <a:t>классификаторы, КТРУ, реестры и прочее </a:t>
            </a:r>
            <a:r>
              <a:rPr lang="ru-RU" altLang="ru-RU" sz="1600" dirty="0">
                <a:latin typeface="Arial" charset="0"/>
              </a:rPr>
              <a:t>не влияют на формирование лотов и не обосновывают их 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Arial" charset="0"/>
              </a:rPr>
              <a:t>Разделение лотов на «мелкие» </a:t>
            </a:r>
            <a:r>
              <a:rPr lang="ru-RU" altLang="ru-RU" sz="1600" i="1" dirty="0" smtClean="0">
                <a:latin typeface="Arial" charset="0"/>
              </a:rPr>
              <a:t>не всегда </a:t>
            </a:r>
            <a:r>
              <a:rPr lang="ru-RU" altLang="ru-RU" sz="1600" dirty="0" smtClean="0">
                <a:latin typeface="Arial" charset="0"/>
              </a:rPr>
              <a:t>соответствует законодательству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" charset="0"/>
            </a:endParaRP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None/>
            </a:pPr>
            <a:r>
              <a:rPr lang="ru-RU" sz="1600" b="1" dirty="0" smtClean="0">
                <a:latin typeface="Arial" charset="0"/>
              </a:rPr>
              <a:t>В ОДНОМ ЛОТЕ НЕЛЬЗЯ ОБЪЕДИНЯТЬ: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Т,Р,У, при закупках которых устанавливаются или не устанавливаются преимущества ОИ и (или) УИС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Преференциальные и не преференциальные товары (ППРФ №№ 102, 1289, 968 и другие)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Проектирование и строительство (реконструкцию) (за </a:t>
            </a:r>
            <a:r>
              <a:rPr lang="ru-RU" altLang="ru-RU" sz="1600" dirty="0" err="1" smtClean="0">
                <a:latin typeface="Arial" charset="0"/>
              </a:rPr>
              <a:t>искл</a:t>
            </a:r>
            <a:r>
              <a:rPr lang="ru-RU" altLang="ru-RU" sz="1600" dirty="0" smtClean="0">
                <a:latin typeface="Arial" charset="0"/>
              </a:rPr>
              <a:t>. контрактов «жизненного цикла» и случаев, установленных ст. 110.2)</a:t>
            </a:r>
            <a:endParaRPr lang="ru-RU" altLang="ru-RU" sz="1600" dirty="0">
              <a:latin typeface="Arial" charset="0"/>
            </a:endParaRP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Продукцию, реализуемую на разных товарных рынках (например, мебель и компьютеры)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Лицензируемые и не лицензируемые виды деятельности (например, семинары и повышение квалификации)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Продукцию, если ее реализация должна осуществляться на большой территории (РФ, округа РФ, субъект РФ) и реализовать контракт по объективным причинам может только один поставщик (например, поставка ГСМ во всех районах области)</a:t>
            </a:r>
            <a:endParaRPr lang="en-US" altLang="ru-RU" sz="1600" dirty="0" smtClean="0">
              <a:latin typeface="Arial" charset="0"/>
            </a:endParaRP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Препараты, включенные в ЖНВЛП и не включенные в ЖНВЛП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charset="0"/>
              </a:rPr>
              <a:t>Лекарственные препараты с разными МНН при Н(М)</a:t>
            </a:r>
            <a:r>
              <a:rPr lang="ru-RU" altLang="ru-RU" sz="1600" dirty="0" err="1" smtClean="0">
                <a:latin typeface="Arial" charset="0"/>
              </a:rPr>
              <a:t>Цк</a:t>
            </a:r>
            <a:r>
              <a:rPr lang="ru-RU" altLang="ru-RU" sz="1600" dirty="0" smtClean="0">
                <a:latin typeface="Arial" charset="0"/>
              </a:rPr>
              <a:t> свыше 1 млн. (1 тыс.) рублей </a:t>
            </a:r>
            <a:br>
              <a:rPr lang="ru-RU" altLang="ru-RU" sz="1600" dirty="0" smtClean="0">
                <a:latin typeface="Arial" charset="0"/>
              </a:rPr>
            </a:br>
            <a:r>
              <a:rPr lang="ru-RU" altLang="ru-RU" sz="1600" dirty="0" smtClean="0">
                <a:latin typeface="Arial" charset="0"/>
              </a:rPr>
              <a:t>(ППРФ 929) </a:t>
            </a:r>
          </a:p>
          <a:p>
            <a:pPr marL="609600" indent="-6096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altLang="ru-RU" sz="1800" dirty="0">
              <a:latin typeface="Arial" charset="0"/>
            </a:endParaRP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16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90316" y="253033"/>
            <a:ext cx="9623425" cy="1260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6384"/>
                </a:solidFill>
                <a:cs typeface="PTSansPro-CaptionBold"/>
              </a:rPr>
              <a:t>4. ТЗ </a:t>
            </a:r>
            <a:r>
              <a:rPr lang="ru-RU" sz="2800" b="1" dirty="0">
                <a:solidFill>
                  <a:srgbClr val="006384"/>
                </a:solidFill>
                <a:cs typeface="PTSansPro-CaptionBold"/>
              </a:rPr>
              <a:t>д</a:t>
            </a:r>
            <a:r>
              <a:rPr lang="ru-RU" sz="2800" b="1" dirty="0" smtClean="0">
                <a:solidFill>
                  <a:srgbClr val="006384"/>
                </a:solidFill>
                <a:cs typeface="PTSansPro-CaptionBold"/>
              </a:rPr>
              <a:t>олжно соответствовать Закону № 44-ФЗ </a:t>
            </a:r>
            <a:br>
              <a:rPr lang="ru-RU" sz="2800" b="1" dirty="0" smtClean="0">
                <a:solidFill>
                  <a:srgbClr val="006384"/>
                </a:solidFill>
                <a:cs typeface="PTSansPro-CaptionBold"/>
              </a:rPr>
            </a:br>
            <a:r>
              <a:rPr lang="ru-RU" sz="2800" dirty="0" smtClean="0">
                <a:solidFill>
                  <a:srgbClr val="006384"/>
                </a:solidFill>
                <a:cs typeface="PTSansPro-CaptionBold"/>
              </a:rPr>
              <a:t>В ОПИСАНИИ </a:t>
            </a:r>
            <a:r>
              <a:rPr lang="ru-RU" sz="2800" dirty="0">
                <a:solidFill>
                  <a:srgbClr val="006384"/>
                </a:solidFill>
                <a:cs typeface="PTSansPro-CaptionBold"/>
              </a:rPr>
              <a:t>ОБЪЕКТА </a:t>
            </a:r>
            <a:r>
              <a:rPr lang="ru-RU" sz="2800" dirty="0" smtClean="0">
                <a:solidFill>
                  <a:srgbClr val="006384"/>
                </a:solidFill>
                <a:cs typeface="PTSansPro-CaptionBold"/>
              </a:rPr>
              <a:t>ЗАКУПКИ </a:t>
            </a:r>
            <a:r>
              <a:rPr lang="ru-RU" sz="2800" dirty="0">
                <a:solidFill>
                  <a:srgbClr val="FF0000"/>
                </a:solidFill>
                <a:cs typeface="PTSansPro-CaptionBold"/>
              </a:rPr>
              <a:t>НЕЛЬЗЯ</a:t>
            </a:r>
            <a:r>
              <a:rPr lang="ru-RU" sz="2800" dirty="0">
                <a:solidFill>
                  <a:srgbClr val="006384"/>
                </a:solidFill>
                <a:cs typeface="PTSansPro-CaptionBold"/>
              </a:rPr>
              <a:t> УКАЗЫВАТЬ: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4989" y="1693863"/>
            <a:ext cx="9698036" cy="5256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 typeface="Calibri" pitchFamily="34" charset="0"/>
              <a:buAutoNum type="arabicPeriod"/>
            </a:pPr>
            <a:r>
              <a:rPr lang="ru-RU" altLang="ru-RU" sz="2800" dirty="0">
                <a:latin typeface="Arial" charset="0"/>
              </a:rPr>
              <a:t>товарные знаки, </a:t>
            </a:r>
          </a:p>
          <a:p>
            <a:pPr marL="609600" indent="-609600">
              <a:buFont typeface="Calibri" pitchFamily="34" charset="0"/>
              <a:buAutoNum type="arabicPeriod"/>
            </a:pPr>
            <a:r>
              <a:rPr lang="ru-RU" altLang="ru-RU" sz="2800" dirty="0">
                <a:latin typeface="Arial" charset="0"/>
              </a:rPr>
              <a:t>знаки обслуживания, </a:t>
            </a:r>
          </a:p>
          <a:p>
            <a:pPr marL="609600" indent="-609600">
              <a:buFont typeface="Calibri" pitchFamily="34" charset="0"/>
              <a:buAutoNum type="arabicPeriod"/>
            </a:pPr>
            <a:r>
              <a:rPr lang="ru-RU" altLang="ru-RU" sz="2800" dirty="0">
                <a:latin typeface="Arial" charset="0"/>
              </a:rPr>
              <a:t>фирменные наименования, </a:t>
            </a:r>
          </a:p>
          <a:p>
            <a:pPr marL="609600" indent="-609600">
              <a:buFont typeface="Calibri" pitchFamily="34" charset="0"/>
              <a:buAutoNum type="arabicPeriod"/>
            </a:pPr>
            <a:r>
              <a:rPr lang="ru-RU" altLang="ru-RU" sz="2800" dirty="0">
                <a:latin typeface="Arial" charset="0"/>
              </a:rPr>
              <a:t>патенты, </a:t>
            </a:r>
          </a:p>
          <a:p>
            <a:pPr marL="609600" indent="-609600">
              <a:buFont typeface="Calibri" pitchFamily="34" charset="0"/>
              <a:buAutoNum type="arabicPeriod"/>
            </a:pPr>
            <a:r>
              <a:rPr lang="ru-RU" altLang="ru-RU" sz="2800" dirty="0">
                <a:latin typeface="Arial" charset="0"/>
              </a:rPr>
              <a:t>полезные модели, </a:t>
            </a:r>
          </a:p>
          <a:p>
            <a:pPr marL="609600" indent="-609600">
              <a:buFont typeface="Calibri" pitchFamily="34" charset="0"/>
              <a:buAutoNum type="arabicPeriod"/>
            </a:pPr>
            <a:r>
              <a:rPr lang="ru-RU" altLang="ru-RU" sz="2800" dirty="0">
                <a:latin typeface="Arial" charset="0"/>
              </a:rPr>
              <a:t>промышленные образцы, </a:t>
            </a:r>
          </a:p>
          <a:p>
            <a:pPr marL="609600" indent="-609600">
              <a:buFont typeface="Calibri" pitchFamily="34" charset="0"/>
              <a:buAutoNum type="arabicPeriod"/>
            </a:pPr>
            <a:r>
              <a:rPr lang="ru-RU" altLang="ru-RU" sz="2800" dirty="0">
                <a:latin typeface="Arial" charset="0"/>
              </a:rPr>
              <a:t>наименование </a:t>
            </a:r>
            <a:r>
              <a:rPr lang="ru-RU" altLang="ru-RU" sz="2800" dirty="0" smtClean="0">
                <a:latin typeface="Arial" charset="0"/>
              </a:rPr>
              <a:t>страны </a:t>
            </a:r>
            <a:r>
              <a:rPr lang="ru-RU" altLang="ru-RU" sz="2800" dirty="0">
                <a:latin typeface="Arial" charset="0"/>
              </a:rPr>
              <a:t>происхождения товара,</a:t>
            </a:r>
          </a:p>
          <a:p>
            <a:pPr marL="609600" indent="-609600">
              <a:buFont typeface="Calibri" pitchFamily="34" charset="0"/>
              <a:buAutoNum type="arabicPeriod"/>
            </a:pPr>
            <a:r>
              <a:rPr lang="ru-RU" altLang="ru-RU" sz="2800" dirty="0">
                <a:latin typeface="Arial" charset="0"/>
              </a:rPr>
              <a:t>и</a:t>
            </a:r>
            <a:r>
              <a:rPr lang="ru-RU" altLang="ru-RU" sz="2800" dirty="0" smtClean="0">
                <a:latin typeface="Arial" charset="0"/>
              </a:rPr>
              <a:t>ные требования, которые влекут за собой ограничения количества участников закупки</a:t>
            </a:r>
            <a:r>
              <a:rPr lang="ru-RU" altLang="ru-RU" sz="2400" dirty="0" smtClean="0">
                <a:latin typeface="Arial" charset="0"/>
              </a:rPr>
              <a:t>.</a:t>
            </a:r>
            <a:endParaRPr lang="ru-RU" altLang="ru-RU" sz="2400" dirty="0">
              <a:latin typeface="Arial" charset="0"/>
            </a:endParaRPr>
          </a:p>
          <a:p>
            <a:pPr marL="609600" indent="-609600" algn="just"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9975" y="253033"/>
            <a:ext cx="9623425" cy="1080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sz="3300" b="1" dirty="0">
                <a:solidFill>
                  <a:srgbClr val="006384"/>
                </a:solidFill>
                <a:latin typeface="PTSansPro-CaptionBold"/>
                <a:cs typeface="PTSansPro-CaptionBold"/>
              </a:rPr>
              <a:t>УКАЗАНИЕ НА ТОВАРНЫЙ ЗНАК </a:t>
            </a:r>
            <a:br>
              <a:rPr lang="ru-RU" altLang="ru-RU" sz="3300" b="1" dirty="0">
                <a:solidFill>
                  <a:srgbClr val="006384"/>
                </a:solidFill>
                <a:latin typeface="PTSansPro-CaptionBold"/>
                <a:cs typeface="PTSansPro-CaptionBold"/>
              </a:rPr>
            </a:br>
            <a:r>
              <a:rPr lang="ru-RU" altLang="ru-RU" sz="3300" b="1" dirty="0">
                <a:solidFill>
                  <a:srgbClr val="006384"/>
                </a:solidFill>
                <a:latin typeface="PTSansPro-CaptionBold"/>
                <a:cs typeface="PTSansPro-CaptionBold"/>
              </a:rPr>
              <a:t>ПРАВОМЕРНО В СЛУЧАЯХ:</a:t>
            </a:r>
            <a:endParaRPr lang="ru-RU" sz="3300" b="1" dirty="0">
              <a:solidFill>
                <a:srgbClr val="006384"/>
              </a:solidFill>
              <a:latin typeface="PTSansPro-CaptionBold"/>
              <a:cs typeface="PTSansPro-CaptionBold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0156" y="1693193"/>
            <a:ext cx="9925050" cy="518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buFont typeface="Calibri" pitchFamily="34" charset="0"/>
              <a:buAutoNum type="arabicPeriod"/>
            </a:pPr>
            <a:r>
              <a:rPr lang="ru-RU" altLang="ru-RU" sz="2400" dirty="0">
                <a:latin typeface="Arial" charset="0"/>
              </a:rPr>
              <a:t>к товарному знаку </a:t>
            </a:r>
            <a:r>
              <a:rPr lang="ru-RU" altLang="ru-RU" sz="2400" u="sng" dirty="0">
                <a:latin typeface="Arial" charset="0"/>
              </a:rPr>
              <a:t>добавлены слова «или эквивалент» + характеристики</a:t>
            </a:r>
            <a:r>
              <a:rPr lang="ru-RU" altLang="ru-RU" sz="2400" dirty="0">
                <a:latin typeface="Arial" charset="0"/>
              </a:rPr>
              <a:t>, по которым будет определяться эквивалентность</a:t>
            </a:r>
          </a:p>
          <a:p>
            <a:pPr marL="609600" indent="-609600" algn="just">
              <a:buFont typeface="Calibri" pitchFamily="34" charset="0"/>
              <a:buAutoNum type="arabicPeriod"/>
            </a:pPr>
            <a:endParaRPr lang="ru-RU" altLang="ru-RU" sz="2400" dirty="0">
              <a:latin typeface="Arial" charset="0"/>
            </a:endParaRPr>
          </a:p>
          <a:p>
            <a:pPr marL="609600" indent="-609600" algn="just">
              <a:buFont typeface="Calibri" pitchFamily="34" charset="0"/>
              <a:buAutoNum type="arabicPeriod"/>
            </a:pPr>
            <a:r>
              <a:rPr lang="ru-RU" altLang="ru-RU" sz="2400" u="sng" dirty="0">
                <a:latin typeface="Arial" charset="0"/>
              </a:rPr>
              <a:t>необходимо обеспечить взаимодействие</a:t>
            </a:r>
            <a:r>
              <a:rPr lang="ru-RU" altLang="ru-RU" sz="2400" dirty="0">
                <a:latin typeface="Arial" charset="0"/>
              </a:rPr>
              <a:t> закупаемых товаров с товарами, используемыми заказчиком, и иные товарные знаки несовместимы</a:t>
            </a:r>
          </a:p>
          <a:p>
            <a:pPr marL="609600" indent="-609600" algn="just">
              <a:buFont typeface="Calibri" pitchFamily="34" charset="0"/>
              <a:buAutoNum type="arabicPeriod"/>
            </a:pPr>
            <a:endParaRPr lang="ru-RU" altLang="ru-RU" sz="2400" dirty="0">
              <a:latin typeface="Arial" charset="0"/>
            </a:endParaRPr>
          </a:p>
          <a:p>
            <a:pPr marL="609600" indent="-609600" algn="just">
              <a:buFont typeface="Calibri" pitchFamily="34" charset="0"/>
              <a:buAutoNum type="arabicPeriod"/>
            </a:pPr>
            <a:r>
              <a:rPr lang="ru-RU" altLang="ru-RU" sz="2400" dirty="0">
                <a:latin typeface="Arial" charset="0"/>
              </a:rPr>
              <a:t>закупки запасных частей и расходных материалов к машинам и оборудованию, используемым заказчиком, </a:t>
            </a:r>
            <a:r>
              <a:rPr lang="ru-RU" altLang="ru-RU" sz="2400" u="sng" dirty="0">
                <a:latin typeface="Arial" charset="0"/>
              </a:rPr>
              <a:t>в соответствии с технической документацией</a:t>
            </a:r>
            <a:r>
              <a:rPr lang="ru-RU" altLang="ru-RU" sz="2400" dirty="0">
                <a:latin typeface="Arial" charset="0"/>
              </a:rPr>
              <a:t> на указанные машины и оборудование</a:t>
            </a:r>
            <a:endParaRPr 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3363" y="1549400"/>
            <a:ext cx="10226675" cy="4991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2000" b="1" u="sng" dirty="0" smtClean="0">
                <a:solidFill>
                  <a:srgbClr val="C00000"/>
                </a:solidFill>
                <a:latin typeface="Arial" charset="0"/>
              </a:rPr>
              <a:t>Указываются</a:t>
            </a:r>
            <a:r>
              <a:rPr lang="ru-RU" altLang="ru-RU" sz="2000" dirty="0" smtClean="0">
                <a:latin typeface="Arial" charset="0"/>
              </a:rPr>
              <a:t>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" charset="0"/>
              </a:rPr>
              <a:t>характеристики</a:t>
            </a:r>
            <a:r>
              <a:rPr lang="ru-RU" altLang="ru-RU" sz="2000" dirty="0" smtClean="0">
                <a:latin typeface="Arial" charset="0"/>
              </a:rPr>
              <a:t> объекта: функциональные, технические и качественные характеристики, эксплуатационные характеристики объекта закупок (при необходимости)</a:t>
            </a:r>
          </a:p>
          <a:p>
            <a:pPr marL="342900" indent="-342900" algn="just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latin typeface="Arial" charset="0"/>
              </a:rPr>
              <a:t>Документация о закупке </a:t>
            </a:r>
            <a:r>
              <a:rPr lang="ru-RU" altLang="ru-RU" sz="2000" b="1" dirty="0" smtClean="0">
                <a:latin typeface="Arial" charset="0"/>
              </a:rPr>
              <a:t>должна содержать показатели, позволяющие определить соответствие закупаемых ТРУ требованиям заказчика</a:t>
            </a:r>
            <a:r>
              <a:rPr lang="ru-RU" altLang="ru-RU" sz="2000" dirty="0" smtClean="0">
                <a:latin typeface="Arial" charset="0"/>
              </a:rPr>
              <a:t>. При этом указываются </a:t>
            </a:r>
            <a:r>
              <a:rPr lang="en-US" altLang="ru-RU" sz="2000" dirty="0" smtClean="0">
                <a:latin typeface="Arial" charset="0"/>
              </a:rPr>
              <a:t>MAX </a:t>
            </a:r>
            <a:r>
              <a:rPr lang="ru-RU" altLang="ru-RU" sz="2000" dirty="0" smtClean="0">
                <a:latin typeface="Arial" charset="0"/>
              </a:rPr>
              <a:t>и (или) </a:t>
            </a:r>
            <a:r>
              <a:rPr lang="en-US" altLang="ru-RU" sz="2000" dirty="0" smtClean="0">
                <a:latin typeface="Arial" charset="0"/>
              </a:rPr>
              <a:t>MIN</a:t>
            </a:r>
            <a:r>
              <a:rPr lang="ru-RU" altLang="ru-RU" sz="2000" dirty="0" smtClean="0">
                <a:latin typeface="Arial" charset="0"/>
              </a:rPr>
              <a:t> значения таких показателей, а также значения показателей, которые не могут изменяться.</a:t>
            </a:r>
          </a:p>
          <a:p>
            <a:pPr marL="342900" indent="-342900" algn="just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latin typeface="Arial" charset="0"/>
              </a:rPr>
              <a:t>Должны использоваться, где это возможно,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" charset="0"/>
              </a:rPr>
              <a:t>стандартные</a:t>
            </a:r>
            <a:r>
              <a:rPr lang="ru-RU" altLang="ru-RU" sz="2000" dirty="0" smtClean="0">
                <a:latin typeface="Arial" charset="0"/>
              </a:rPr>
              <a:t> показатели, требования, условные обозначения и терминология, касающиеся характеристик объекта закупок в соответствии с </a:t>
            </a:r>
            <a:r>
              <a:rPr lang="ru-RU" altLang="ru-RU" sz="2000" dirty="0" err="1" smtClean="0">
                <a:latin typeface="Arial" charset="0"/>
              </a:rPr>
              <a:t>техрегламентами</a:t>
            </a:r>
            <a:r>
              <a:rPr lang="ru-RU" altLang="ru-RU" sz="2000" dirty="0" smtClean="0">
                <a:latin typeface="Arial" charset="0"/>
              </a:rPr>
              <a:t>, ГОСТ и т.д. </a:t>
            </a:r>
          </a:p>
          <a:p>
            <a:pPr marL="342900" indent="-342900" algn="just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latin typeface="Arial" charset="0"/>
              </a:rPr>
              <a:t>При невозможности использования стандартных показателей, терминологии пр. заказчик включает обоснование невозможности в документацию. </a:t>
            </a:r>
            <a:endParaRPr lang="ru-RU" altLang="ru-RU" sz="2000" b="1" dirty="0" smtClean="0">
              <a:latin typeface="Arial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 smtClean="0">
                <a:latin typeface="Arial" charset="0"/>
              </a:rPr>
              <a:t>Особенности описания отдельных видов</a:t>
            </a:r>
            <a:r>
              <a:rPr lang="ru-RU" altLang="ru-RU" sz="2000" dirty="0" smtClean="0">
                <a:latin typeface="Arial" charset="0"/>
              </a:rPr>
              <a:t> </a:t>
            </a:r>
            <a:r>
              <a:rPr lang="ru-RU" altLang="ru-RU" sz="2000" b="1" dirty="0" smtClean="0">
                <a:latin typeface="Arial" charset="0"/>
              </a:rPr>
              <a:t>объектов закупок </a:t>
            </a:r>
            <a:r>
              <a:rPr lang="ru-RU" altLang="ru-RU" sz="2000" dirty="0" smtClean="0">
                <a:latin typeface="Arial" charset="0"/>
              </a:rPr>
              <a:t>могут устанавливаться Правительством РФ.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62324" y="539905"/>
            <a:ext cx="8498520" cy="492443"/>
          </a:xfrm>
        </p:spPr>
        <p:txBody>
          <a:bodyPr/>
          <a:lstStyle/>
          <a:p>
            <a:r>
              <a:rPr lang="ru-RU" sz="3200" dirty="0"/>
              <a:t>4. ТЗ должно соответствовать Закону № 44-ФЗ</a:t>
            </a:r>
          </a:p>
        </p:txBody>
      </p:sp>
    </p:spTree>
    <p:extLst>
      <p:ext uri="{BB962C8B-B14F-4D97-AF65-F5344CB8AC3E}">
        <p14:creationId xmlns:p14="http://schemas.microsoft.com/office/powerpoint/2010/main" val="3341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332" y="355819"/>
            <a:ext cx="8498520" cy="923330"/>
          </a:xfrm>
        </p:spPr>
        <p:txBody>
          <a:bodyPr/>
          <a:lstStyle/>
          <a:p>
            <a:r>
              <a:rPr lang="ru-RU" sz="3200" dirty="0"/>
              <a:t>5</a:t>
            </a:r>
            <a:r>
              <a:rPr lang="ru-RU" sz="3200" dirty="0" smtClean="0"/>
              <a:t>. ТЗ должно учитывать подходы ФАС</a:t>
            </a:r>
            <a:br>
              <a:rPr lang="ru-RU" sz="3200" dirty="0" smtClean="0"/>
            </a:br>
            <a:r>
              <a:rPr lang="ru-RU" sz="2800" b="0" dirty="0" smtClean="0"/>
              <a:t>ПИСЬМО </a:t>
            </a:r>
            <a:r>
              <a:rPr lang="ru-RU" sz="2800" b="0" dirty="0"/>
              <a:t>ФАС РОССИИ </a:t>
            </a:r>
            <a:r>
              <a:rPr lang="ru-RU" sz="2800" b="0" dirty="0" smtClean="0"/>
              <a:t>от </a:t>
            </a:r>
            <a:r>
              <a:rPr lang="ru-RU" sz="2800" b="0" dirty="0"/>
              <a:t>01.07.2016  № ИА/44536/16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06140" y="1549177"/>
            <a:ext cx="10081120" cy="554461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+mn-lt"/>
              </a:rPr>
              <a:t>При установлении требований к описанию участниками закупки товаров следует учесть, </a:t>
            </a:r>
            <a:r>
              <a:rPr lang="ru-RU" dirty="0" smtClean="0">
                <a:latin typeface="+mn-lt"/>
              </a:rPr>
              <a:t>что</a:t>
            </a:r>
            <a:endParaRPr lang="ru-RU" dirty="0">
              <a:latin typeface="+mn-lt"/>
            </a:endParaRPr>
          </a:p>
          <a:p>
            <a:pPr marL="0" indent="0" algn="just">
              <a:buNone/>
            </a:pPr>
            <a:r>
              <a:rPr lang="ru-RU" dirty="0">
                <a:latin typeface="+mn-lt"/>
              </a:rPr>
              <a:t>Закон № 44-ФЗ не обязывает участника закупки иметь в наличии товар в момент подачи заявки, в связи с </a:t>
            </a:r>
            <a:r>
              <a:rPr lang="ru-RU" dirty="0" smtClean="0">
                <a:latin typeface="+mn-lt"/>
              </a:rPr>
              <a:t>чем:</a:t>
            </a:r>
            <a:endParaRPr lang="ru-RU" dirty="0">
              <a:latin typeface="+mn-lt"/>
            </a:endParaRPr>
          </a:p>
          <a:p>
            <a:pPr algn="just"/>
            <a:r>
              <a:rPr lang="ru-RU" dirty="0">
                <a:latin typeface="+mn-lt"/>
              </a:rPr>
              <a:t>требования заказчика подробно описать в заявке (путем предоставления показателей и (или) их значений, как в виде одного значения, диапазона значений, так и сохранения неизменного значения) </a:t>
            </a:r>
          </a:p>
          <a:p>
            <a:pPr lvl="1" algn="just"/>
            <a:r>
              <a:rPr lang="ru-RU" sz="2400" dirty="0">
                <a:latin typeface="+mn-lt"/>
              </a:rPr>
              <a:t>химический состав и (или) компоненты товара, и (или) </a:t>
            </a:r>
          </a:p>
          <a:p>
            <a:pPr lvl="1" algn="just"/>
            <a:r>
              <a:rPr lang="ru-RU" sz="2400" dirty="0">
                <a:latin typeface="+mn-lt"/>
              </a:rPr>
              <a:t>показатели технологии производства, испытания товара, и (или) </a:t>
            </a:r>
          </a:p>
          <a:p>
            <a:pPr lvl="1" algn="just"/>
            <a:r>
              <a:rPr lang="ru-RU" sz="2400" dirty="0">
                <a:latin typeface="+mn-lt"/>
              </a:rPr>
              <a:t>показатели, значения которых становятся известными при испытании определенной партии товара после его производства, </a:t>
            </a:r>
          </a:p>
          <a:p>
            <a:pPr algn="just"/>
            <a:r>
              <a:rPr lang="ru-RU" dirty="0">
                <a:latin typeface="+mn-lt"/>
              </a:rPr>
              <a:t>имеют признаки ограничения доступа к участию в </a:t>
            </a:r>
            <a:r>
              <a:rPr lang="ru-RU" dirty="0" smtClean="0">
                <a:latin typeface="+mn-lt"/>
              </a:rPr>
              <a:t>закупке.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9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8"/>
          <p:cNvSpPr txBox="1">
            <a:spLocks noChangeArrowheads="1"/>
          </p:cNvSpPr>
          <p:nvPr/>
        </p:nvSpPr>
        <p:spPr bwMode="auto">
          <a:xfrm>
            <a:off x="1962324" y="274534"/>
            <a:ext cx="84373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ru-RU" b="1" dirty="0" smtClean="0">
                <a:solidFill>
                  <a:srgbClr val="006384"/>
                </a:solidFill>
                <a:latin typeface="Arial" charset="0"/>
              </a:rPr>
              <a:t>6. ТЗ ГОТОВИТСЯ С УЧЕТОМ ЗАКОНОДАТЕЛЬСТВА </a:t>
            </a:r>
            <a:br>
              <a:rPr lang="ru-RU" b="1" dirty="0" smtClean="0">
                <a:solidFill>
                  <a:srgbClr val="006384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006384"/>
                </a:solidFill>
                <a:latin typeface="Arial" charset="0"/>
              </a:rPr>
              <a:t>О ТЕХНИЧЕСКОМ РЕГУЛИРОВАНИИ</a:t>
            </a:r>
            <a:endParaRPr lang="en-US" b="1" dirty="0" smtClean="0">
              <a:solidFill>
                <a:srgbClr val="006384"/>
              </a:solidFill>
              <a:latin typeface="Arial" charset="0"/>
            </a:endParaRPr>
          </a:p>
          <a:p>
            <a:pPr marL="12700"/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ИЕРАРХИЯ </a:t>
            </a: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ДОКУМЕНТОВ ТЕХНИЧЕСКОГО РЕГУЛИРОВАНИЯ В РФ </a:t>
            </a:r>
          </a:p>
        </p:txBody>
      </p:sp>
      <p:sp>
        <p:nvSpPr>
          <p:cNvPr id="36868" name="object 10"/>
          <p:cNvSpPr txBox="1">
            <a:spLocks noChangeArrowheads="1"/>
          </p:cNvSpPr>
          <p:nvPr/>
        </p:nvSpPr>
        <p:spPr bwMode="auto">
          <a:xfrm>
            <a:off x="505567" y="1706531"/>
            <a:ext cx="3914037" cy="8310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72" rIns="0" bIns="0">
            <a:spAutoFit/>
          </a:bodyPr>
          <a:lstStyle/>
          <a:p>
            <a:pPr marL="182563"/>
            <a:r>
              <a:rPr lang="ru-RU" sz="1800" b="1" dirty="0">
                <a:solidFill>
                  <a:srgbClr val="231F20"/>
                </a:solidFill>
                <a:latin typeface="Arial" charset="0"/>
              </a:rPr>
              <a:t>1. Технические регламенты </a:t>
            </a:r>
          </a:p>
          <a:p>
            <a:pPr marL="182563"/>
            <a:r>
              <a:rPr lang="ru-RU" sz="1800" dirty="0">
                <a:solidFill>
                  <a:srgbClr val="231F20"/>
                </a:solidFill>
                <a:latin typeface="Arial" charset="0"/>
              </a:rPr>
              <a:t>(ТР ТС, ФЗ или ПП РФ) </a:t>
            </a:r>
          </a:p>
          <a:p>
            <a:pPr marL="182563"/>
            <a:r>
              <a:rPr lang="ru-RU" sz="1800" i="1" dirty="0">
                <a:solidFill>
                  <a:srgbClr val="231F20"/>
                </a:solidFill>
                <a:latin typeface="Arial" charset="0"/>
              </a:rPr>
              <a:t>+ временно обязательные ГОСТы</a:t>
            </a:r>
            <a:endParaRPr lang="ru-RU" sz="1800" i="1" dirty="0">
              <a:latin typeface="Arial" charset="0"/>
            </a:endParaRPr>
          </a:p>
        </p:txBody>
      </p:sp>
      <p:sp>
        <p:nvSpPr>
          <p:cNvPr id="36870" name="object 12"/>
          <p:cNvSpPr txBox="1">
            <a:spLocks noChangeArrowheads="1"/>
          </p:cNvSpPr>
          <p:nvPr/>
        </p:nvSpPr>
        <p:spPr bwMode="auto">
          <a:xfrm>
            <a:off x="4482603" y="2865608"/>
            <a:ext cx="4104457" cy="277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68" rIns="0" bIns="0">
            <a:spAutoFit/>
          </a:bodyPr>
          <a:lstStyle/>
          <a:p>
            <a:r>
              <a:rPr lang="ru-RU" sz="1800" dirty="0">
                <a:solidFill>
                  <a:srgbClr val="231F20"/>
                </a:solidFill>
                <a:latin typeface="Arial" charset="0"/>
              </a:rPr>
              <a:t>Национальные стандарты </a:t>
            </a:r>
            <a:r>
              <a:rPr lang="ru-RU" sz="1800" b="1" dirty="0">
                <a:solidFill>
                  <a:srgbClr val="231F20"/>
                </a:solidFill>
                <a:latin typeface="Arial" charset="0"/>
              </a:rPr>
              <a:t>(ГОСТы</a:t>
            </a:r>
            <a:r>
              <a:rPr lang="en-US" sz="1800" b="1" dirty="0">
                <a:solidFill>
                  <a:srgbClr val="231F20"/>
                </a:solidFill>
                <a:latin typeface="Arial" charset="0"/>
              </a:rPr>
              <a:t> </a:t>
            </a:r>
            <a:r>
              <a:rPr lang="ru-RU" sz="1800" b="1" dirty="0">
                <a:solidFill>
                  <a:srgbClr val="231F20"/>
                </a:solidFill>
                <a:latin typeface="Arial" charset="0"/>
              </a:rPr>
              <a:t>Р)</a:t>
            </a:r>
            <a:endParaRPr lang="ru-RU" sz="1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6871" name="object 13"/>
          <p:cNvSpPr txBox="1">
            <a:spLocks noChangeArrowheads="1"/>
          </p:cNvSpPr>
          <p:nvPr/>
        </p:nvSpPr>
        <p:spPr bwMode="auto">
          <a:xfrm>
            <a:off x="504726" y="2848780"/>
            <a:ext cx="3914878" cy="1600516"/>
          </a:xfrm>
          <a:prstGeom prst="rect">
            <a:avLst/>
          </a:prstGeom>
          <a:solidFill>
            <a:schemeClr val="tx2">
              <a:lumMod val="40000"/>
              <a:lumOff val="60000"/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77" rIns="0" bIns="0">
            <a:spAutoFit/>
          </a:bodyPr>
          <a:lstStyle/>
          <a:p>
            <a:pPr marL="182563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1800" b="1" dirty="0">
                <a:solidFill>
                  <a:srgbClr val="231F20"/>
                </a:solidFill>
                <a:latin typeface="Arial" charset="0"/>
                <a:cs typeface="Times New Roman" pitchFamily="18" charset="0"/>
              </a:rPr>
              <a:t>2. Документы национальной системы стандартизации</a:t>
            </a:r>
          </a:p>
          <a:p>
            <a:pPr marL="182563"/>
            <a:r>
              <a:rPr lang="ru-RU" sz="1800" dirty="0">
                <a:solidFill>
                  <a:srgbClr val="231F20"/>
                </a:solidFill>
                <a:latin typeface="Arial" charset="0"/>
                <a:cs typeface="Times New Roman" pitchFamily="18" charset="0"/>
              </a:rPr>
              <a:t>(все документы утверждаются </a:t>
            </a:r>
            <a:r>
              <a:rPr lang="ru-RU" sz="1800" dirty="0" err="1">
                <a:solidFill>
                  <a:srgbClr val="231F20"/>
                </a:solidFill>
                <a:latin typeface="Arial" charset="0"/>
                <a:cs typeface="Times New Roman" pitchFamily="18" charset="0"/>
              </a:rPr>
              <a:t>Росстандартом</a:t>
            </a:r>
            <a:r>
              <a:rPr lang="ru-RU" sz="1800" dirty="0">
                <a:solidFill>
                  <a:srgbClr val="231F20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algn="ctr"/>
            <a:endParaRPr lang="ru-RU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6872" name="object 14"/>
          <p:cNvSpPr txBox="1">
            <a:spLocks noChangeArrowheads="1"/>
          </p:cNvSpPr>
          <p:nvPr/>
        </p:nvSpPr>
        <p:spPr bwMode="auto">
          <a:xfrm>
            <a:off x="504726" y="4521602"/>
            <a:ext cx="3914878" cy="110807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square" lIns="0" tIns="77" rIns="0" bIns="0">
            <a:spAutoFit/>
          </a:bodyPr>
          <a:lstStyle/>
          <a:p>
            <a:pPr algn="ctr"/>
            <a:endParaRPr lang="ru-RU" sz="18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182563"/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3. Стандарты  </a:t>
            </a:r>
          </a:p>
          <a:p>
            <a:pPr marL="182563"/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Организаций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(СТО, ТУ)</a:t>
            </a:r>
          </a:p>
          <a:p>
            <a:pPr algn="ctr"/>
            <a:endParaRPr lang="ru-RU" sz="18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6875" name="object 17"/>
          <p:cNvSpPr txBox="1">
            <a:spLocks noChangeArrowheads="1"/>
          </p:cNvSpPr>
          <p:nvPr/>
        </p:nvSpPr>
        <p:spPr bwMode="auto">
          <a:xfrm>
            <a:off x="493713" y="5934075"/>
            <a:ext cx="565150" cy="973138"/>
          </a:xfrm>
          <a:prstGeom prst="rect">
            <a:avLst/>
          </a:prstGeom>
          <a:solidFill>
            <a:srgbClr val="CE171E"/>
          </a:solidFill>
          <a:ln w="9525">
            <a:noFill/>
            <a:miter lim="800000"/>
            <a:headEnd/>
            <a:tailEnd/>
          </a:ln>
        </p:spPr>
        <p:txBody>
          <a:bodyPr lIns="0" tIns="204470" rIns="0" bIns="0">
            <a:spAutoFit/>
          </a:bodyPr>
          <a:lstStyle/>
          <a:p>
            <a:pPr algn="ctr">
              <a:spcBef>
                <a:spcPts val="1613"/>
              </a:spcBef>
            </a:pPr>
            <a:r>
              <a:rPr lang="ru-RU" sz="3600" b="1">
                <a:solidFill>
                  <a:srgbClr val="FFFFFF"/>
                </a:solidFill>
              </a:rPr>
              <a:t>!</a:t>
            </a:r>
            <a:endParaRPr lang="ru-RU" sz="3600"/>
          </a:p>
        </p:txBody>
      </p:sp>
      <p:sp>
        <p:nvSpPr>
          <p:cNvPr id="36876" name="object 18"/>
          <p:cNvSpPr txBox="1">
            <a:spLocks noChangeArrowheads="1"/>
          </p:cNvSpPr>
          <p:nvPr/>
        </p:nvSpPr>
        <p:spPr bwMode="auto">
          <a:xfrm>
            <a:off x="1169989" y="5835125"/>
            <a:ext cx="9229723" cy="1072088"/>
          </a:xfrm>
          <a:prstGeom prst="rect">
            <a:avLst/>
          </a:prstGeom>
          <a:solidFill>
            <a:srgbClr val="E6E7E8"/>
          </a:solidFill>
          <a:ln w="9525">
            <a:noFill/>
            <a:miter lim="800000"/>
            <a:headEnd/>
            <a:tailEnd/>
          </a:ln>
        </p:spPr>
        <p:txBody>
          <a:bodyPr wrap="square" lIns="0" tIns="193040" rIns="0" bIns="0">
            <a:spAutoFit/>
          </a:bodyPr>
          <a:lstStyle/>
          <a:p>
            <a:pPr marL="107950" algn="just">
              <a:spcBef>
                <a:spcPts val="0"/>
              </a:spcBef>
            </a:pPr>
            <a:r>
              <a:rPr lang="ru-RU" sz="1900" i="1" dirty="0">
                <a:latin typeface="Arial" charset="0"/>
              </a:rPr>
              <a:t>Национальные стандарты – ГОСТы Р, как правило, не имеют обязательного характера, но отклонение от них требует обоснования в документации </a:t>
            </a:r>
          </a:p>
          <a:p>
            <a:pPr marL="107950">
              <a:spcBef>
                <a:spcPts val="0"/>
              </a:spcBef>
            </a:pPr>
            <a:r>
              <a:rPr lang="ru-RU" sz="1900" i="1" dirty="0">
                <a:latin typeface="Arial" charset="0"/>
              </a:rPr>
              <a:t>(см. п. 2 ч. 1 ст. 33 Закона № 44-ФЗ)</a:t>
            </a:r>
          </a:p>
        </p:txBody>
      </p:sp>
      <p:sp>
        <p:nvSpPr>
          <p:cNvPr id="14" name="object 12"/>
          <p:cNvSpPr txBox="1">
            <a:spLocks noChangeArrowheads="1"/>
          </p:cNvSpPr>
          <p:nvPr/>
        </p:nvSpPr>
        <p:spPr bwMode="auto">
          <a:xfrm>
            <a:off x="4482603" y="3289290"/>
            <a:ext cx="4104457" cy="277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68" rIns="0" bIns="0">
            <a:spAutoFit/>
          </a:bodyPr>
          <a:lstStyle/>
          <a:p>
            <a:r>
              <a:rPr lang="ru-RU" sz="1800" dirty="0">
                <a:solidFill>
                  <a:srgbClr val="231F20"/>
                </a:solidFill>
                <a:latin typeface="Arial" charset="0"/>
              </a:rPr>
              <a:t>Правила стандартизации</a:t>
            </a:r>
            <a:endParaRPr lang="ru-RU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5" name="object 12"/>
          <p:cNvSpPr txBox="1">
            <a:spLocks noChangeArrowheads="1"/>
          </p:cNvSpPr>
          <p:nvPr/>
        </p:nvSpPr>
        <p:spPr bwMode="auto">
          <a:xfrm>
            <a:off x="4483117" y="3714756"/>
            <a:ext cx="4103943" cy="277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68" rIns="0" bIns="0">
            <a:spAutoFit/>
          </a:bodyPr>
          <a:lstStyle/>
          <a:p>
            <a:r>
              <a:rPr lang="ru-RU" sz="1800" dirty="0">
                <a:solidFill>
                  <a:srgbClr val="231F20"/>
                </a:solidFill>
                <a:latin typeface="Arial" charset="0"/>
              </a:rPr>
              <a:t>Рекомендации по стандартизации</a:t>
            </a:r>
            <a:endParaRPr lang="ru-RU" sz="1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6" name="object 12"/>
          <p:cNvSpPr txBox="1">
            <a:spLocks noChangeArrowheads="1"/>
          </p:cNvSpPr>
          <p:nvPr/>
        </p:nvSpPr>
        <p:spPr bwMode="auto">
          <a:xfrm>
            <a:off x="4482603" y="4147888"/>
            <a:ext cx="4104458" cy="277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68" rIns="0" bIns="0">
            <a:spAutoFit/>
          </a:bodyPr>
          <a:lstStyle/>
          <a:p>
            <a:r>
              <a:rPr lang="ru-RU" sz="1800" dirty="0" err="1">
                <a:solidFill>
                  <a:srgbClr val="231F20"/>
                </a:solidFill>
                <a:latin typeface="Arial" charset="0"/>
              </a:rPr>
              <a:t>Информ</a:t>
            </a:r>
            <a:r>
              <a:rPr lang="ru-RU" sz="1800" dirty="0">
                <a:solidFill>
                  <a:srgbClr val="231F20"/>
                </a:solidFill>
                <a:latin typeface="Arial" charset="0"/>
              </a:rPr>
              <a:t>.-технические справочники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83117" y="1621185"/>
            <a:ext cx="5993712" cy="1108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Применяются в любом случае,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 для всех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(заказчик и УЗ), можно указывать или не указывать в ТЗ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8650059" y="2865608"/>
            <a:ext cx="360040" cy="15836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522" y="2848780"/>
            <a:ext cx="1481307" cy="1630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Заказчику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следует быть в их рамках</a:t>
            </a:r>
          </a:p>
        </p:txBody>
      </p:sp>
      <p:sp>
        <p:nvSpPr>
          <p:cNvPr id="20" name="object 14"/>
          <p:cNvSpPr txBox="1">
            <a:spLocks noChangeArrowheads="1"/>
          </p:cNvSpPr>
          <p:nvPr/>
        </p:nvSpPr>
        <p:spPr bwMode="auto">
          <a:xfrm>
            <a:off x="4483117" y="4521601"/>
            <a:ext cx="5993711" cy="110807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square" lIns="0" tIns="77" rIns="0" bIns="0">
            <a:spAutoFit/>
          </a:bodyPr>
          <a:lstStyle/>
          <a:p>
            <a:pPr marL="182563"/>
            <a:endParaRPr lang="ru-RU" sz="1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182563"/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Не являются документами национальной системы стандартизации. Их указание может вести в ограничению 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9778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316" y="602621"/>
            <a:ext cx="8498520" cy="430887"/>
          </a:xfrm>
        </p:spPr>
        <p:txBody>
          <a:bodyPr/>
          <a:lstStyle/>
          <a:p>
            <a:pPr algn="l"/>
            <a:r>
              <a:rPr lang="ru-RU" sz="2800" dirty="0" smtClean="0">
                <a:cs typeface="Arial" panose="020B0604020202020204" pitchFamily="34" charset="0"/>
              </a:rPr>
              <a:t>ОСНОВНЫЕ ПРАВИЛА СОСТАВЛЕНИЯ ТЗ</a:t>
            </a:r>
            <a:endParaRPr lang="ru-RU" sz="28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0156" y="1477169"/>
            <a:ext cx="9623425" cy="4991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ru-RU" altLang="ru-RU" sz="2800" kern="0" dirty="0" smtClean="0">
                <a:solidFill>
                  <a:sysClr val="windowText" lastClr="000000"/>
                </a:solidFill>
                <a:latin typeface="+mj-lt"/>
              </a:rPr>
              <a:t>Должно учитывать данные Каталога ТРУ</a:t>
            </a:r>
          </a:p>
          <a:p>
            <a:pPr marL="609600" indent="-609600" algn="just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ru-RU" altLang="ru-RU" sz="2800" kern="0" dirty="0" smtClean="0">
                <a:solidFill>
                  <a:sysClr val="windowText" lastClr="000000"/>
                </a:solidFill>
                <a:latin typeface="+mj-lt"/>
              </a:rPr>
              <a:t>Должно быть основано на правилах нормирования</a:t>
            </a:r>
          </a:p>
          <a:p>
            <a:pPr marL="609600" indent="-609600" algn="just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ru-RU" altLang="ru-RU" sz="2800" kern="0" dirty="0" smtClean="0">
                <a:solidFill>
                  <a:sysClr val="windowText" lastClr="000000"/>
                </a:solidFill>
                <a:latin typeface="+mj-lt"/>
              </a:rPr>
              <a:t>Должны правильно формироваться лоты, в том числе с учетом антимонопольных требований</a:t>
            </a:r>
          </a:p>
          <a:p>
            <a:pPr marL="609600" indent="-609600" algn="just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ru-RU" altLang="ru-RU" sz="2800" kern="0" dirty="0" smtClean="0">
                <a:solidFill>
                  <a:sysClr val="windowText" lastClr="000000"/>
                </a:solidFill>
                <a:latin typeface="+mj-lt"/>
              </a:rPr>
              <a:t>Должно соответствовать Закону № 44-ФЗ</a:t>
            </a:r>
          </a:p>
          <a:p>
            <a:pPr marL="609600" indent="-609600" algn="just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ru-RU" altLang="ru-RU" sz="2800" kern="0" dirty="0" smtClean="0">
                <a:solidFill>
                  <a:sysClr val="windowText" lastClr="000000"/>
                </a:solidFill>
                <a:latin typeface="+mj-lt"/>
              </a:rPr>
              <a:t>Должно учитывать подходы ФАС России</a:t>
            </a:r>
          </a:p>
          <a:p>
            <a:pPr marL="609600" indent="-609600" algn="just">
              <a:buClr>
                <a:schemeClr val="tx2"/>
              </a:buClr>
              <a:buFont typeface="Calibri" pitchFamily="34" charset="0"/>
              <a:buAutoNum type="arabicPeriod"/>
            </a:pPr>
            <a:r>
              <a:rPr lang="ru-RU" altLang="ru-RU" sz="2800" kern="0" dirty="0">
                <a:solidFill>
                  <a:sysClr val="windowText" lastClr="000000"/>
                </a:solidFill>
              </a:rPr>
              <a:t>Должно быть подготовлено с учетом  требований законодательства о техническом </a:t>
            </a:r>
            <a:r>
              <a:rPr lang="ru-RU" altLang="ru-RU" sz="2800" kern="0" dirty="0" smtClean="0">
                <a:solidFill>
                  <a:sysClr val="windowText" lastClr="000000"/>
                </a:solidFill>
              </a:rPr>
              <a:t>регулировании</a:t>
            </a:r>
            <a:endParaRPr lang="ru-RU" altLang="ru-RU" sz="2800" kern="0" dirty="0" smtClean="0">
              <a:solidFill>
                <a:sysClr val="windowText" lastClr="000000"/>
              </a:solidFill>
              <a:latin typeface="+mj-lt"/>
            </a:endParaRPr>
          </a:p>
          <a:p>
            <a:pPr marL="609600" indent="-609600"/>
            <a:endParaRPr lang="ru-RU" altLang="ru-RU" kern="0" dirty="0" smtClean="0">
              <a:solidFill>
                <a:sysClr val="windowText" lastClr="000000"/>
              </a:solidFill>
              <a:latin typeface="Arial" charset="0"/>
            </a:endParaRPr>
          </a:p>
          <a:p>
            <a:pPr marL="609600" indent="-609600"/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550164" y="5745718"/>
            <a:ext cx="564515" cy="977884"/>
          </a:xfrm>
          <a:prstGeom prst="rect">
            <a:avLst/>
          </a:prstGeom>
          <a:solidFill>
            <a:srgbClr val="CE171E"/>
          </a:solidFill>
        </p:spPr>
        <p:txBody>
          <a:bodyPr vert="horz" wrap="square" lIns="0" tIns="144000" rIns="0" bIns="3600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sz="4000" b="1" dirty="0">
                <a:solidFill>
                  <a:srgbClr val="FFFFFF"/>
                </a:solidFill>
                <a:latin typeface="PTSansPro-CaptionBold"/>
                <a:cs typeface="PTSansPro-CaptionBold"/>
              </a:rPr>
              <a:t>!</a:t>
            </a:r>
            <a:endParaRPr sz="4000" dirty="0">
              <a:latin typeface="PTSansPro-CaptionBold"/>
              <a:cs typeface="PTSansPro-CaptionBold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1196784" y="5745717"/>
            <a:ext cx="9088184" cy="977884"/>
          </a:xfrm>
          <a:prstGeom prst="rect">
            <a:avLst/>
          </a:prstGeom>
          <a:solidFill>
            <a:srgbClr val="E6E7E8"/>
          </a:solidFill>
          <a:ln>
            <a:solidFill>
              <a:schemeClr val="accent1"/>
            </a:solidFill>
          </a:ln>
        </p:spPr>
        <p:txBody>
          <a:bodyPr vert="horz" wrap="square" lIns="0" tIns="288000" rIns="0" bIns="0" rtlCol="0">
            <a:noAutofit/>
          </a:bodyPr>
          <a:lstStyle/>
          <a:p>
            <a:pPr marL="107950">
              <a:lnSpc>
                <a:spcPct val="10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Указанные правила должны соблюдаться одновременно!</a:t>
            </a:r>
          </a:p>
        </p:txBody>
      </p:sp>
    </p:spTree>
    <p:extLst>
      <p:ext uri="{BB962C8B-B14F-4D97-AF65-F5344CB8AC3E}">
        <p14:creationId xmlns:p14="http://schemas.microsoft.com/office/powerpoint/2010/main" val="1461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332" y="325041"/>
            <a:ext cx="9163123" cy="861774"/>
          </a:xfrm>
        </p:spPr>
        <p:txBody>
          <a:bodyPr/>
          <a:lstStyle/>
          <a:p>
            <a:pPr indent="17463"/>
            <a:r>
              <a:rPr lang="ru-RU" sz="2800" dirty="0"/>
              <a:t>ПИСЬМО ФАС РОССИИ </a:t>
            </a:r>
            <a:br>
              <a:rPr lang="ru-RU" sz="2800" dirty="0"/>
            </a:br>
            <a:r>
              <a:rPr lang="ru-RU" sz="2800" dirty="0"/>
              <a:t>от 01.07.2016  № ИА/44536/16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06140" y="4213473"/>
            <a:ext cx="10153128" cy="2592288"/>
          </a:xfrm>
        </p:spPr>
        <p:txBody>
          <a:bodyPr/>
          <a:lstStyle/>
          <a:p>
            <a:pPr marL="0" lvl="1">
              <a:lnSpc>
                <a:spcPct val="80000"/>
              </a:lnSpc>
              <a:buNone/>
            </a:pPr>
            <a:r>
              <a:rPr lang="ru-RU" sz="22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ЧТО НАДО ДЕЛАТЬ:</a:t>
            </a:r>
          </a:p>
          <a:p>
            <a:pPr lvl="1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200" dirty="0">
                <a:latin typeface="Arial" charset="0"/>
                <a:cs typeface="Times New Roman" pitchFamily="18" charset="0"/>
              </a:rPr>
              <a:t>указать на раздел, пункт документации о закупке, в котором содержатся показатели, в отношении которых надо делать предложение</a:t>
            </a:r>
          </a:p>
          <a:p>
            <a:pPr lvl="1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200" dirty="0">
                <a:latin typeface="Arial" charset="0"/>
                <a:cs typeface="Times New Roman" pitchFamily="18" charset="0"/>
              </a:rPr>
              <a:t>определить, вид показателя: </a:t>
            </a:r>
            <a:r>
              <a:rPr lang="en-US" sz="2200" dirty="0">
                <a:latin typeface="Arial" charset="0"/>
                <a:cs typeface="Times New Roman" pitchFamily="18" charset="0"/>
              </a:rPr>
              <a:t>min, max</a:t>
            </a:r>
            <a:r>
              <a:rPr lang="ru-RU" sz="2200" dirty="0">
                <a:latin typeface="Arial" charset="0"/>
                <a:cs typeface="Times New Roman" pitchFamily="18" charset="0"/>
              </a:rPr>
              <a:t>, диапазоны, точные</a:t>
            </a:r>
          </a:p>
          <a:p>
            <a:pPr lvl="1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200" dirty="0">
                <a:latin typeface="Arial" charset="0"/>
                <a:cs typeface="Times New Roman" pitchFamily="18" charset="0"/>
              </a:rPr>
              <a:t>определить порядок их указания участниками закупки в своих заявках (одно значение ставить или диапазон?)</a:t>
            </a:r>
          </a:p>
          <a:p>
            <a:pPr lvl="1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200" dirty="0">
                <a:latin typeface="Arial" charset="0"/>
                <a:cs typeface="Times New Roman" pitchFamily="18" charset="0"/>
              </a:rPr>
              <a:t>сопоставить требования технических регламентов, стандартов с показателями, значения которых подлежат указанию в заявке.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140" y="1765201"/>
            <a:ext cx="1015312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000" dirty="0"/>
              <a:t>Если показатель в  ГОСТе, </a:t>
            </a:r>
            <a:r>
              <a:rPr lang="ru-RU" sz="2000" dirty="0" err="1"/>
              <a:t>СНИПе</a:t>
            </a:r>
            <a:r>
              <a:rPr lang="ru-RU" sz="2000" dirty="0"/>
              <a:t> или </a:t>
            </a:r>
            <a:r>
              <a:rPr lang="ru-RU" sz="2000" dirty="0" err="1"/>
              <a:t>Техрегламенте</a:t>
            </a:r>
            <a:r>
              <a:rPr lang="ru-RU" sz="2000" dirty="0"/>
              <a:t> определен, например от 10 до 20 единиц, то значения, содержащиеся в документации</a:t>
            </a:r>
            <a:r>
              <a:rPr lang="en-US" sz="2000" dirty="0"/>
              <a:t> </a:t>
            </a:r>
            <a:r>
              <a:rPr lang="ru-RU" sz="2000" dirty="0"/>
              <a:t>НЕ ДОЛЖНЫ:</a:t>
            </a:r>
          </a:p>
          <a:p>
            <a:pPr marL="457200" indent="-457200" algn="just">
              <a:buAutoNum type="arabicParenR"/>
            </a:pPr>
            <a:r>
              <a:rPr lang="ru-RU" sz="2000" dirty="0"/>
              <a:t>позволять участникам указать в своих заявках значения, которые противоречат требованиям Стандарта, например значение - 5 единиц;</a:t>
            </a:r>
          </a:p>
          <a:p>
            <a:pPr marL="457200" indent="-457200" algn="just">
              <a:buAutoNum type="arabicParenR"/>
            </a:pPr>
            <a:r>
              <a:rPr lang="ru-RU" sz="2000" dirty="0"/>
              <a:t>вводить участников закупки в заблуждение, предусматривая в документации значения, например от 10 до 30 единиц (потом отклоняют заявки)</a:t>
            </a:r>
          </a:p>
        </p:txBody>
      </p:sp>
    </p:spTree>
    <p:extLst>
      <p:ext uri="{BB962C8B-B14F-4D97-AF65-F5344CB8AC3E}">
        <p14:creationId xmlns:p14="http://schemas.microsoft.com/office/powerpoint/2010/main" val="1256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46300" y="325041"/>
            <a:ext cx="8615313" cy="11164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ГАРАНТИЙНЫЕ ОБЯЗАТЕЛЬСТВА</a:t>
            </a:r>
            <a:br>
              <a:rPr lang="ru-RU" sz="2400" b="1" dirty="0" smtClean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(Ч.4 СТ.33 ЗАКОНА 44-ФЗ)</a:t>
            </a:r>
            <a:endParaRPr lang="ru-RU" sz="2400" b="1" dirty="0">
              <a:solidFill>
                <a:srgbClr val="0063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069" name="Group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3059002"/>
              </p:ext>
            </p:extLst>
          </p:nvPr>
        </p:nvGraphicFramePr>
        <p:xfrm>
          <a:off x="450156" y="1549177"/>
          <a:ext cx="9793088" cy="5349429"/>
        </p:xfrm>
        <a:graphic>
          <a:graphicData uri="http://schemas.openxmlformats.org/drawingml/2006/table">
            <a:tbl>
              <a:tblPr/>
              <a:tblGrid>
                <a:gridCol w="2647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5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941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Обычные ТРУ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Заказчик при необходимости устанавливает требования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panose="020B0604020202020204" pitchFamily="34" charset="0"/>
                          <a:ea typeface="PTSansPro-CaptionBold"/>
                          <a:cs typeface="Arial" panose="020B0604020202020204" pitchFamily="34" charset="0"/>
                        </a:rPr>
                        <a:t>к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SansPro-CaptionBold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гарантии качества товара, работы, услуги, а также требования к гарантийному сроку и (или) объему предоставления гарантий их качества, к гарантийному обслуживанию товара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SansPro-CaptionBold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SansPro-CaptionBold"/>
                          <a:cs typeface="Arial" panose="020B0604020202020204" pitchFamily="34" charset="0"/>
                        </a:rPr>
                        <a:t>к расходам на эксплуатацию товара, к обязательности осуществления монтажа и наладки товара, к обучению лиц, осуществляющих использование и обслуживание товара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Заказчик вправе установить период обеспечения исполнения контракта, продленным до окончания срока гарантии.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67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Любые машины и оборудование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Заказчик обязан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установить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требования к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гарантийному сроку и (или) объему предоставления гарантий его качества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, к гарантийному обслуживанию товара, к расходам на обслуживание товара в течение гарантийного срока, а также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к осуществлению монтажа и наладки товара.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Заказчик вправе установить период обеспечения исполнения контракта, продленным до окончания срока гарантии.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3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Новые машины и оборудование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То что выше +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требование о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предоставлении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гарантии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производителя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И (ИЛИ) поставщика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данного товара и к сроку действия такой гарантии.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Предоставление такой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E211E"/>
                          </a:solidFill>
                          <a:effectLst/>
                          <a:latin typeface="Arial" charset="0"/>
                          <a:ea typeface="PTSansPro-CaptionBold"/>
                          <a:cs typeface="PTSansPro-CaptionBold"/>
                        </a:rPr>
                        <a:t> гарантии осуществляется вместе с товаром.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A8C7E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E211E"/>
                        </a:solidFill>
                        <a:effectLst/>
                        <a:latin typeface="Arial" charset="0"/>
                        <a:ea typeface="PTSansPro-CaptionBold"/>
                        <a:cs typeface="PTSansPro-Caption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324" y="438279"/>
            <a:ext cx="8498520" cy="738664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С 01.07.2019 если установлено требование к гарантии, то должно быть «свое» обеспечение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22164" y="1621185"/>
            <a:ext cx="9755188" cy="5029200"/>
          </a:xfrm>
        </p:spPr>
        <p:txBody>
          <a:bodyPr/>
          <a:lstStyle/>
          <a:p>
            <a:pPr marL="0" indent="0">
              <a:buNone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Статья 96</a:t>
            </a: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1. Заказчиком, за исключением случаев, предусмотренных ч. 2 настоящей статьи, в извещении, документации, проекте контракта, приглашении принять участие в определении поставщика закрытым способом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быть установлено требование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исполнения контракта,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гарантийных обязательств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случае установления требований к таким обязательствам в соответствии с ч. 4 ст. 33.</a:t>
            </a:r>
          </a:p>
          <a:p>
            <a:pPr marL="0" indent="0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… Размер обеспечения гарантийных обязательств не может превышать 10%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Н(М)ЦК.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Статья 94</a:t>
            </a:r>
          </a:p>
          <a:p>
            <a:pPr marL="0" indent="0" algn="just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7.1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В случае установления заказчиком требования об обеспечении гарантийных обязательств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документа о приемке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(за исключением отдельного этапа исполнения контракта) поставленного товара, выполненной работы (ее результатов), оказанной услуги осуществляется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предоставления поставщиком такого обеспечения в соответствии с 44-ФЗ в порядке и в сроки, которые установлены контрактом.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59138" y="1837209"/>
            <a:ext cx="7056113" cy="54726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latin typeface="Arial" charset="0"/>
              </a:rPr>
              <a:t>1. Точного количества </a:t>
            </a:r>
            <a:r>
              <a:rPr lang="ru-RU" altLang="ru-RU" sz="1600" dirty="0">
                <a:latin typeface="Arial" charset="0"/>
              </a:rPr>
              <a:t>(по общему правилу): веса (нетто, брутто), объема, штук и др.</a:t>
            </a:r>
          </a:p>
          <a:p>
            <a:pPr marL="0" indent="0">
              <a:lnSpc>
                <a:spcPct val="80000"/>
              </a:lnSpc>
            </a:pPr>
            <a:endParaRPr lang="ru-RU" altLang="ru-RU" sz="1600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latin typeface="Arial" charset="0"/>
              </a:rPr>
              <a:t>2. Максимального возможного количества </a:t>
            </a:r>
            <a:r>
              <a:rPr lang="ru-RU" altLang="ru-RU" sz="1600" dirty="0">
                <a:latin typeface="Arial" charset="0"/>
              </a:rPr>
              <a:t>(объема) с правом заказчика его </a:t>
            </a:r>
            <a:r>
              <a:rPr lang="ru-RU" altLang="ru-RU" sz="1600" b="1" dirty="0">
                <a:latin typeface="Arial" charset="0"/>
              </a:rPr>
              <a:t>постепенной выборки по мере возникновения потребности (по заявкам</a:t>
            </a:r>
            <a:r>
              <a:rPr lang="ru-RU" altLang="ru-RU" sz="1600" dirty="0">
                <a:latin typeface="Arial" charset="0"/>
              </a:rPr>
              <a:t>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altLang="ru-RU" sz="1600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latin typeface="Arial" charset="0"/>
              </a:rPr>
              <a:t>3. Порядка определения количества в пределах максимальной (начальной) цены</a:t>
            </a:r>
            <a:r>
              <a:rPr lang="ru-RU" altLang="ru-RU" sz="1600" dirty="0">
                <a:latin typeface="Arial" charset="0"/>
              </a:rPr>
              <a:t> контракта - по заявкам заказчика </a:t>
            </a:r>
            <a:r>
              <a:rPr lang="ru-RU" altLang="ru-RU" sz="1600" b="1" dirty="0">
                <a:latin typeface="Arial" charset="0"/>
              </a:rPr>
              <a:t>исходя из цены за единицу </a:t>
            </a:r>
            <a:r>
              <a:rPr lang="ru-RU" altLang="ru-RU" sz="1600" b="1" dirty="0" smtClean="0">
                <a:latin typeface="Arial" charset="0"/>
              </a:rPr>
              <a:t>по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" charset="0"/>
              </a:rPr>
              <a:t>(ДО 01.07.19)</a:t>
            </a:r>
            <a:r>
              <a:rPr lang="ru-RU" altLang="ru-RU" sz="1600" b="1" dirty="0" smtClean="0">
                <a:latin typeface="Arial" charset="0"/>
              </a:rPr>
              <a:t>:</a:t>
            </a:r>
            <a:endParaRPr lang="ru-RU" altLang="ru-RU" sz="1600" b="1" dirty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техническому обслуживанию и (или) ремонту техники, оборудования,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оказанию услуг связи,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юридических услуг,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медицинских услуг,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образовательных услуг,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услуг общественного питания,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услуг переводчика, услуг по перевозкам грузов, пассажиров и багажа,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гостиничных услуг,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dirty="0">
                <a:latin typeface="Arial" charset="0"/>
              </a:rPr>
              <a:t>услуг по проведению оценки</a:t>
            </a:r>
            <a:endParaRPr lang="ru-RU" altLang="ru-RU" sz="1600" b="1" dirty="0">
              <a:latin typeface="Arial" charset="0"/>
            </a:endParaRPr>
          </a:p>
        </p:txBody>
      </p:sp>
      <p:sp>
        <p:nvSpPr>
          <p:cNvPr id="47107" name="object 18"/>
          <p:cNvSpPr txBox="1">
            <a:spLocks noChangeArrowheads="1"/>
          </p:cNvSpPr>
          <p:nvPr/>
        </p:nvSpPr>
        <p:spPr bwMode="auto">
          <a:xfrm>
            <a:off x="377825" y="1765300"/>
            <a:ext cx="2881313" cy="1579920"/>
          </a:xfrm>
          <a:prstGeom prst="rect">
            <a:avLst/>
          </a:prstGeom>
          <a:solidFill>
            <a:srgbClr val="E6E7E8"/>
          </a:solidFill>
          <a:ln w="9525">
            <a:noFill/>
            <a:miter lim="800000"/>
            <a:headEnd/>
            <a:tailEnd/>
          </a:ln>
        </p:spPr>
        <p:txBody>
          <a:bodyPr lIns="0" tIns="193040" rIns="0" bIns="0">
            <a:spAutoFit/>
          </a:bodyPr>
          <a:lstStyle/>
          <a:p>
            <a:pPr marL="107950" indent="74613"/>
            <a:r>
              <a:rPr lang="ru-RU" altLang="ru-RU" sz="1800" dirty="0">
                <a:latin typeface="Arial" charset="0"/>
              </a:rPr>
              <a:t>Точный объем </a:t>
            </a:r>
          </a:p>
          <a:p>
            <a:pPr marL="107950" indent="74613"/>
            <a:r>
              <a:rPr lang="ru-RU" altLang="ru-RU" sz="1800" dirty="0">
                <a:latin typeface="Arial" charset="0"/>
              </a:rPr>
              <a:t>указывается </a:t>
            </a:r>
          </a:p>
          <a:p>
            <a:pPr marL="107950" indent="74613"/>
            <a:r>
              <a:rPr lang="ru-RU" altLang="ru-RU" sz="1800" dirty="0">
                <a:latin typeface="Arial" charset="0"/>
              </a:rPr>
              <a:t>обязательно </a:t>
            </a:r>
          </a:p>
          <a:p>
            <a:pPr marL="107950" indent="74613"/>
            <a:endParaRPr lang="ru-RU" altLang="ru-RU" sz="1800" dirty="0">
              <a:latin typeface="Arial" charset="0"/>
            </a:endParaRPr>
          </a:p>
          <a:p>
            <a:pPr marL="107950" indent="74613"/>
            <a:endParaRPr lang="ru-RU" sz="1800" i="1" dirty="0">
              <a:latin typeface="Arial" charset="0"/>
            </a:endParaRPr>
          </a:p>
        </p:txBody>
      </p:sp>
      <p:sp>
        <p:nvSpPr>
          <p:cNvPr id="47108" name="object 18"/>
          <p:cNvSpPr txBox="1">
            <a:spLocks noChangeArrowheads="1"/>
          </p:cNvSpPr>
          <p:nvPr/>
        </p:nvSpPr>
        <p:spPr bwMode="auto">
          <a:xfrm>
            <a:off x="377825" y="3421063"/>
            <a:ext cx="2881313" cy="2687915"/>
          </a:xfrm>
          <a:prstGeom prst="rect">
            <a:avLst/>
          </a:prstGeom>
          <a:solidFill>
            <a:srgbClr val="E6E7E8"/>
          </a:solidFill>
          <a:ln w="9525">
            <a:noFill/>
            <a:miter lim="800000"/>
            <a:headEnd/>
            <a:tailEnd/>
          </a:ln>
        </p:spPr>
        <p:txBody>
          <a:bodyPr lIns="0" tIns="193040" rIns="0" bIns="0">
            <a:spAutoFit/>
          </a:bodyPr>
          <a:lstStyle/>
          <a:p>
            <a:pPr marL="895350" indent="-23813"/>
            <a:r>
              <a:rPr lang="ru-RU" altLang="ru-RU" sz="1800" dirty="0">
                <a:latin typeface="Arial" charset="0"/>
              </a:rPr>
              <a:t>Точный объем </a:t>
            </a:r>
          </a:p>
          <a:p>
            <a:pPr marL="895350" indent="-23813"/>
            <a:r>
              <a:rPr lang="ru-RU" altLang="ru-RU" sz="1800" dirty="0">
                <a:latin typeface="Arial" charset="0"/>
              </a:rPr>
              <a:t>НЕ указывается </a:t>
            </a:r>
          </a:p>
          <a:p>
            <a:pPr marL="895350" indent="-23813"/>
            <a:r>
              <a:rPr lang="ru-RU" altLang="ru-RU" sz="1800" dirty="0">
                <a:latin typeface="Arial" charset="0"/>
              </a:rPr>
              <a:t>(если заказчик</a:t>
            </a:r>
          </a:p>
          <a:p>
            <a:pPr marL="895350" indent="-23813"/>
            <a:r>
              <a:rPr lang="ru-RU" altLang="ru-RU" sz="1800" dirty="0">
                <a:latin typeface="Arial" charset="0"/>
              </a:rPr>
              <a:t>не может его определить)</a:t>
            </a:r>
          </a:p>
          <a:p>
            <a:pPr marL="895350" indent="-23813"/>
            <a:endParaRPr lang="ru-RU" altLang="ru-RU" sz="1800" dirty="0">
              <a:latin typeface="Arial" charset="0"/>
            </a:endParaRPr>
          </a:p>
          <a:p>
            <a:pPr marL="895350" indent="-23813"/>
            <a:r>
              <a:rPr lang="ru-RU" altLang="ru-RU" sz="1800" i="1" dirty="0">
                <a:latin typeface="Arial" charset="0"/>
              </a:rPr>
              <a:t>(п. 2 ст. 42,</a:t>
            </a:r>
          </a:p>
          <a:p>
            <a:pPr marL="895350" indent="-23813"/>
            <a:r>
              <a:rPr lang="ru-RU" altLang="ru-RU" sz="1800" i="1" dirty="0">
                <a:latin typeface="Arial" charset="0"/>
              </a:rPr>
              <a:t>ч. 5, 17 ст. 68</a:t>
            </a:r>
          </a:p>
          <a:p>
            <a:pPr marL="895350" indent="-23813"/>
            <a:r>
              <a:rPr lang="ru-RU" altLang="ru-RU" sz="1800" i="1" dirty="0">
                <a:latin typeface="Arial" charset="0"/>
              </a:rPr>
              <a:t>Закона 44-ФЗ)</a:t>
            </a:r>
            <a:endParaRPr lang="ru-RU" altLang="ru-RU" sz="1800" b="1" i="1" dirty="0">
              <a:latin typeface="Arial" charset="0"/>
            </a:endParaRPr>
          </a:p>
        </p:txBody>
      </p:sp>
      <p:sp>
        <p:nvSpPr>
          <p:cNvPr id="47109" name="object 17"/>
          <p:cNvSpPr txBox="1">
            <a:spLocks noChangeArrowheads="1"/>
          </p:cNvSpPr>
          <p:nvPr/>
        </p:nvSpPr>
        <p:spPr bwMode="auto">
          <a:xfrm>
            <a:off x="522164" y="3720306"/>
            <a:ext cx="565150" cy="1081088"/>
          </a:xfrm>
          <a:prstGeom prst="rect">
            <a:avLst/>
          </a:prstGeom>
          <a:solidFill>
            <a:srgbClr val="CE171E"/>
          </a:solidFill>
          <a:ln w="9525">
            <a:noFill/>
            <a:miter lim="800000"/>
            <a:headEnd/>
            <a:tailEnd/>
          </a:ln>
        </p:spPr>
        <p:txBody>
          <a:bodyPr lIns="0" tIns="204470" rIns="0" bIns="0">
            <a:spAutoFit/>
          </a:bodyPr>
          <a:lstStyle/>
          <a:p>
            <a:pPr algn="ctr">
              <a:spcBef>
                <a:spcPts val="1613"/>
              </a:spcBef>
            </a:pPr>
            <a:r>
              <a:rPr lang="ru-RU" sz="3600" b="1">
                <a:solidFill>
                  <a:srgbClr val="FFFFFF"/>
                </a:solidFill>
              </a:rPr>
              <a:t>!</a:t>
            </a:r>
          </a:p>
          <a:p>
            <a:pPr algn="ctr">
              <a:spcBef>
                <a:spcPts val="1613"/>
              </a:spcBef>
            </a:pPr>
            <a:endParaRPr lang="ru-RU" sz="800" b="1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5299" y="668775"/>
            <a:ext cx="8498520" cy="369332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   ОПРЕДЕЛЕНИЕ ОБЪЕМА ЗАКУПКИ ДО 01.07.2019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324" y="622945"/>
            <a:ext cx="8498520" cy="369332"/>
          </a:xfrm>
        </p:spPr>
        <p:txBody>
          <a:bodyPr/>
          <a:lstStyle/>
          <a:p>
            <a:r>
              <a:rPr lang="ru-RU" sz="2400" dirty="0"/>
              <a:t>ОПРЕДЕЛЕНИЕ ОБЪЕМА ЗАКУПКИ С</a:t>
            </a:r>
            <a:r>
              <a:rPr lang="ru-RU" sz="2400" dirty="0" smtClean="0"/>
              <a:t> </a:t>
            </a:r>
            <a:r>
              <a:rPr lang="ru-RU" sz="2400" dirty="0"/>
              <a:t>01.07.2019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50156" y="1621185"/>
            <a:ext cx="9755188" cy="5029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случае, </a:t>
            </a:r>
            <a:r>
              <a:rPr lang="ru-RU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количество поставляемых товаров, объем подлежащих выполнению работ, оказанию услуг невозможно определить, заказчик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учетом установленных в соответствии со ст. 19 требований к закупаемым заказчиком товару, работе, услуге (в том числе предельной цены товара, работы, услуги) и (или) нормативных затрат на обеспечение функций гос. органов, органов управления гос. внебюджетными фондами,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органов </a:t>
            </a:r>
            <a:r>
              <a:rPr lang="ru-RU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начальную цену единицы товара, работы, услуги, начальную сумму цен указанных единиц, максимальное значение цены контракта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а также обосновывает в соответствии со статьей 22 цену единицы товара, работы, услуги.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этом положения Закона, касающиеся применения Н(М)ЦК, в том числе для расчета размера обеспечения заявки или обеспечения исполнения контракта, применяются к максимальному значению цены контракта, если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Законом № 44-ФЗ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 установлено иное. </a:t>
            </a: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4" y="5759374"/>
            <a:ext cx="9755188" cy="8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bject 2"/>
          <p:cNvSpPr>
            <a:spLocks noChangeArrowheads="1"/>
          </p:cNvSpPr>
          <p:nvPr/>
        </p:nvSpPr>
        <p:spPr bwMode="auto">
          <a:xfrm>
            <a:off x="0" y="0"/>
            <a:ext cx="10691813" cy="1314450"/>
          </a:xfrm>
          <a:custGeom>
            <a:avLst/>
            <a:gdLst>
              <a:gd name="T0" fmla="*/ 0 w 10692130"/>
              <a:gd name="T1" fmla="*/ 0 h 1314450"/>
              <a:gd name="T2" fmla="*/ 10692130 w 10692130"/>
              <a:gd name="T3" fmla="*/ 1314450 h 1314450"/>
            </a:gdLst>
            <a:ahLst/>
            <a:cxnLst/>
            <a:rect l="T0" t="T1" r="T2" b="T3"/>
            <a:pathLst>
              <a:path w="10692130" h="1314450">
                <a:moveTo>
                  <a:pt x="0" y="1313992"/>
                </a:moveTo>
                <a:lnTo>
                  <a:pt x="10692003" y="1313992"/>
                </a:lnTo>
                <a:lnTo>
                  <a:pt x="10692003" y="0"/>
                </a:lnTo>
                <a:lnTo>
                  <a:pt x="0" y="0"/>
                </a:lnTo>
                <a:lnTo>
                  <a:pt x="0" y="1313992"/>
                </a:lnTo>
                <a:close/>
              </a:path>
            </a:pathLst>
          </a:custGeom>
          <a:solidFill>
            <a:srgbClr val="0063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6146" name="object 3"/>
          <p:cNvSpPr>
            <a:spLocks noChangeArrowheads="1"/>
          </p:cNvSpPr>
          <p:nvPr/>
        </p:nvSpPr>
        <p:spPr bwMode="auto">
          <a:xfrm>
            <a:off x="0" y="1298575"/>
            <a:ext cx="10691813" cy="90488"/>
          </a:xfrm>
          <a:custGeom>
            <a:avLst/>
            <a:gdLst>
              <a:gd name="T0" fmla="*/ 0 w 10692130"/>
              <a:gd name="T1" fmla="*/ 0 h 90169"/>
              <a:gd name="T2" fmla="*/ 10692130 w 10692130"/>
              <a:gd name="T3" fmla="*/ 90169 h 90169"/>
            </a:gdLst>
            <a:ahLst/>
            <a:cxnLst/>
            <a:rect l="T0" t="T1" r="T2" b="T3"/>
            <a:pathLst>
              <a:path w="10692130" h="90169">
                <a:moveTo>
                  <a:pt x="0" y="90004"/>
                </a:moveTo>
                <a:lnTo>
                  <a:pt x="10692003" y="90004"/>
                </a:lnTo>
                <a:lnTo>
                  <a:pt x="10692003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7C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6147" name="object 4"/>
          <p:cNvSpPr>
            <a:spLocks noChangeArrowheads="1"/>
          </p:cNvSpPr>
          <p:nvPr/>
        </p:nvSpPr>
        <p:spPr bwMode="auto">
          <a:xfrm>
            <a:off x="4356100" y="341313"/>
            <a:ext cx="1981200" cy="1047750"/>
          </a:xfrm>
          <a:custGeom>
            <a:avLst/>
            <a:gdLst>
              <a:gd name="T0" fmla="*/ 0 w 1980564"/>
              <a:gd name="T1" fmla="*/ 0 h 1047115"/>
              <a:gd name="T2" fmla="*/ 1980564 w 1980564"/>
              <a:gd name="T3" fmla="*/ 1047115 h 1047115"/>
            </a:gdLst>
            <a:ahLst/>
            <a:cxnLst/>
            <a:rect l="T0" t="T1" r="T2" b="T3"/>
            <a:pathLst>
              <a:path w="1980564" h="1047115">
                <a:moveTo>
                  <a:pt x="990003" y="0"/>
                </a:moveTo>
                <a:lnTo>
                  <a:pt x="942036" y="1141"/>
                </a:lnTo>
                <a:lnTo>
                  <a:pt x="894659" y="4531"/>
                </a:lnTo>
                <a:lnTo>
                  <a:pt x="847923" y="10119"/>
                </a:lnTo>
                <a:lnTo>
                  <a:pt x="801880" y="17851"/>
                </a:lnTo>
                <a:lnTo>
                  <a:pt x="756581" y="27676"/>
                </a:lnTo>
                <a:lnTo>
                  <a:pt x="712079" y="39543"/>
                </a:lnTo>
                <a:lnTo>
                  <a:pt x="668426" y="53399"/>
                </a:lnTo>
                <a:lnTo>
                  <a:pt x="625673" y="69192"/>
                </a:lnTo>
                <a:lnTo>
                  <a:pt x="583872" y="86871"/>
                </a:lnTo>
                <a:lnTo>
                  <a:pt x="543075" y="106384"/>
                </a:lnTo>
                <a:lnTo>
                  <a:pt x="503334" y="127679"/>
                </a:lnTo>
                <a:lnTo>
                  <a:pt x="464701" y="150704"/>
                </a:lnTo>
                <a:lnTo>
                  <a:pt x="427227" y="175408"/>
                </a:lnTo>
                <a:lnTo>
                  <a:pt x="390965" y="201737"/>
                </a:lnTo>
                <a:lnTo>
                  <a:pt x="355966" y="229641"/>
                </a:lnTo>
                <a:lnTo>
                  <a:pt x="322282" y="259068"/>
                </a:lnTo>
                <a:lnTo>
                  <a:pt x="289966" y="289966"/>
                </a:lnTo>
                <a:lnTo>
                  <a:pt x="259068" y="322282"/>
                </a:lnTo>
                <a:lnTo>
                  <a:pt x="229641" y="355966"/>
                </a:lnTo>
                <a:lnTo>
                  <a:pt x="201737" y="390965"/>
                </a:lnTo>
                <a:lnTo>
                  <a:pt x="175408" y="427227"/>
                </a:lnTo>
                <a:lnTo>
                  <a:pt x="150704" y="464701"/>
                </a:lnTo>
                <a:lnTo>
                  <a:pt x="127679" y="503334"/>
                </a:lnTo>
                <a:lnTo>
                  <a:pt x="106384" y="543075"/>
                </a:lnTo>
                <a:lnTo>
                  <a:pt x="86871" y="583872"/>
                </a:lnTo>
                <a:lnTo>
                  <a:pt x="69192" y="625673"/>
                </a:lnTo>
                <a:lnTo>
                  <a:pt x="53399" y="668426"/>
                </a:lnTo>
                <a:lnTo>
                  <a:pt x="39543" y="712079"/>
                </a:lnTo>
                <a:lnTo>
                  <a:pt x="27676" y="756581"/>
                </a:lnTo>
                <a:lnTo>
                  <a:pt x="17851" y="801880"/>
                </a:lnTo>
                <a:lnTo>
                  <a:pt x="10119" y="847923"/>
                </a:lnTo>
                <a:lnTo>
                  <a:pt x="4531" y="894659"/>
                </a:lnTo>
                <a:lnTo>
                  <a:pt x="1141" y="942036"/>
                </a:lnTo>
                <a:lnTo>
                  <a:pt x="0" y="990003"/>
                </a:lnTo>
                <a:lnTo>
                  <a:pt x="123" y="1004329"/>
                </a:lnTo>
                <a:lnTo>
                  <a:pt x="476" y="1018601"/>
                </a:lnTo>
                <a:lnTo>
                  <a:pt x="1028" y="1032824"/>
                </a:lnTo>
                <a:lnTo>
                  <a:pt x="1752" y="1047000"/>
                </a:lnTo>
                <a:lnTo>
                  <a:pt x="1978253" y="1047000"/>
                </a:lnTo>
                <a:lnTo>
                  <a:pt x="1978977" y="1032824"/>
                </a:lnTo>
                <a:lnTo>
                  <a:pt x="1979529" y="1018601"/>
                </a:lnTo>
                <a:lnTo>
                  <a:pt x="1979882" y="1004329"/>
                </a:lnTo>
                <a:lnTo>
                  <a:pt x="1980006" y="990003"/>
                </a:lnTo>
                <a:lnTo>
                  <a:pt x="1978864" y="942036"/>
                </a:lnTo>
                <a:lnTo>
                  <a:pt x="1975474" y="894659"/>
                </a:lnTo>
                <a:lnTo>
                  <a:pt x="1969887" y="847923"/>
                </a:lnTo>
                <a:lnTo>
                  <a:pt x="1962154" y="801880"/>
                </a:lnTo>
                <a:lnTo>
                  <a:pt x="1952329" y="756581"/>
                </a:lnTo>
                <a:lnTo>
                  <a:pt x="1940462" y="712079"/>
                </a:lnTo>
                <a:lnTo>
                  <a:pt x="1926607" y="668426"/>
                </a:lnTo>
                <a:lnTo>
                  <a:pt x="1910813" y="625673"/>
                </a:lnTo>
                <a:lnTo>
                  <a:pt x="1893134" y="583872"/>
                </a:lnTo>
                <a:lnTo>
                  <a:pt x="1873621" y="543075"/>
                </a:lnTo>
                <a:lnTo>
                  <a:pt x="1852326" y="503334"/>
                </a:lnTo>
                <a:lnTo>
                  <a:pt x="1829301" y="464701"/>
                </a:lnTo>
                <a:lnTo>
                  <a:pt x="1804598" y="427227"/>
                </a:lnTo>
                <a:lnTo>
                  <a:pt x="1778268" y="390965"/>
                </a:lnTo>
                <a:lnTo>
                  <a:pt x="1750364" y="355966"/>
                </a:lnTo>
                <a:lnTo>
                  <a:pt x="1720937" y="322282"/>
                </a:lnTo>
                <a:lnTo>
                  <a:pt x="1690039" y="289966"/>
                </a:lnTo>
                <a:lnTo>
                  <a:pt x="1657723" y="259068"/>
                </a:lnTo>
                <a:lnTo>
                  <a:pt x="1624039" y="229641"/>
                </a:lnTo>
                <a:lnTo>
                  <a:pt x="1589040" y="201737"/>
                </a:lnTo>
                <a:lnTo>
                  <a:pt x="1552778" y="175408"/>
                </a:lnTo>
                <a:lnTo>
                  <a:pt x="1515305" y="150704"/>
                </a:lnTo>
                <a:lnTo>
                  <a:pt x="1476671" y="127679"/>
                </a:lnTo>
                <a:lnTo>
                  <a:pt x="1436930" y="106384"/>
                </a:lnTo>
                <a:lnTo>
                  <a:pt x="1396133" y="86871"/>
                </a:lnTo>
                <a:lnTo>
                  <a:pt x="1354332" y="69192"/>
                </a:lnTo>
                <a:lnTo>
                  <a:pt x="1311579" y="53399"/>
                </a:lnTo>
                <a:lnTo>
                  <a:pt x="1267926" y="39543"/>
                </a:lnTo>
                <a:lnTo>
                  <a:pt x="1223424" y="27676"/>
                </a:lnTo>
                <a:lnTo>
                  <a:pt x="1178125" y="17851"/>
                </a:lnTo>
                <a:lnTo>
                  <a:pt x="1132082" y="10119"/>
                </a:lnTo>
                <a:lnTo>
                  <a:pt x="1085346" y="4531"/>
                </a:lnTo>
                <a:lnTo>
                  <a:pt x="1037969" y="1141"/>
                </a:lnTo>
                <a:lnTo>
                  <a:pt x="990003" y="0"/>
                </a:lnTo>
                <a:close/>
              </a:path>
            </a:pathLst>
          </a:custGeom>
          <a:solidFill>
            <a:srgbClr val="7C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6148" name="object 5"/>
          <p:cNvSpPr>
            <a:spLocks noChangeArrowheads="1"/>
          </p:cNvSpPr>
          <p:nvPr/>
        </p:nvSpPr>
        <p:spPr bwMode="auto">
          <a:xfrm>
            <a:off x="4446588" y="431800"/>
            <a:ext cx="1800225" cy="1800225"/>
          </a:xfrm>
          <a:custGeom>
            <a:avLst/>
            <a:gdLst>
              <a:gd name="T0" fmla="*/ 0 w 1800225"/>
              <a:gd name="T1" fmla="*/ 0 h 1800225"/>
              <a:gd name="T2" fmla="*/ 1800225 w 1800225"/>
              <a:gd name="T3" fmla="*/ 1800225 h 1800225"/>
            </a:gdLst>
            <a:ahLst/>
            <a:cxnLst/>
            <a:rect l="T0" t="T1" r="T2" b="T3"/>
            <a:pathLst>
              <a:path w="1800225" h="1800225">
                <a:moveTo>
                  <a:pt x="899998" y="0"/>
                </a:moveTo>
                <a:lnTo>
                  <a:pt x="852200" y="1247"/>
                </a:lnTo>
                <a:lnTo>
                  <a:pt x="805052" y="4948"/>
                </a:lnTo>
                <a:lnTo>
                  <a:pt x="758616" y="11041"/>
                </a:lnTo>
                <a:lnTo>
                  <a:pt x="712954" y="19462"/>
                </a:lnTo>
                <a:lnTo>
                  <a:pt x="668129" y="30151"/>
                </a:lnTo>
                <a:lnTo>
                  <a:pt x="624202" y="43044"/>
                </a:lnTo>
                <a:lnTo>
                  <a:pt x="581236" y="58081"/>
                </a:lnTo>
                <a:lnTo>
                  <a:pt x="539292" y="75197"/>
                </a:lnTo>
                <a:lnTo>
                  <a:pt x="498434" y="94332"/>
                </a:lnTo>
                <a:lnTo>
                  <a:pt x="458724" y="115422"/>
                </a:lnTo>
                <a:lnTo>
                  <a:pt x="420223" y="138406"/>
                </a:lnTo>
                <a:lnTo>
                  <a:pt x="382993" y="163222"/>
                </a:lnTo>
                <a:lnTo>
                  <a:pt x="347098" y="189808"/>
                </a:lnTo>
                <a:lnTo>
                  <a:pt x="312599" y="218100"/>
                </a:lnTo>
                <a:lnTo>
                  <a:pt x="279558" y="248038"/>
                </a:lnTo>
                <a:lnTo>
                  <a:pt x="248038" y="279558"/>
                </a:lnTo>
                <a:lnTo>
                  <a:pt x="218100" y="312599"/>
                </a:lnTo>
                <a:lnTo>
                  <a:pt x="189808" y="347098"/>
                </a:lnTo>
                <a:lnTo>
                  <a:pt x="163222" y="382993"/>
                </a:lnTo>
                <a:lnTo>
                  <a:pt x="138406" y="420223"/>
                </a:lnTo>
                <a:lnTo>
                  <a:pt x="115422" y="458724"/>
                </a:lnTo>
                <a:lnTo>
                  <a:pt x="94332" y="498434"/>
                </a:lnTo>
                <a:lnTo>
                  <a:pt x="75197" y="539292"/>
                </a:lnTo>
                <a:lnTo>
                  <a:pt x="58081" y="581236"/>
                </a:lnTo>
                <a:lnTo>
                  <a:pt x="43044" y="624202"/>
                </a:lnTo>
                <a:lnTo>
                  <a:pt x="30151" y="668129"/>
                </a:lnTo>
                <a:lnTo>
                  <a:pt x="19462" y="712954"/>
                </a:lnTo>
                <a:lnTo>
                  <a:pt x="11041" y="758616"/>
                </a:lnTo>
                <a:lnTo>
                  <a:pt x="4948" y="805052"/>
                </a:lnTo>
                <a:lnTo>
                  <a:pt x="1247" y="852200"/>
                </a:lnTo>
                <a:lnTo>
                  <a:pt x="0" y="899998"/>
                </a:lnTo>
                <a:lnTo>
                  <a:pt x="1247" y="947795"/>
                </a:lnTo>
                <a:lnTo>
                  <a:pt x="4948" y="994943"/>
                </a:lnTo>
                <a:lnTo>
                  <a:pt x="11041" y="1041379"/>
                </a:lnTo>
                <a:lnTo>
                  <a:pt x="19462" y="1087041"/>
                </a:lnTo>
                <a:lnTo>
                  <a:pt x="30151" y="1131867"/>
                </a:lnTo>
                <a:lnTo>
                  <a:pt x="43044" y="1175794"/>
                </a:lnTo>
                <a:lnTo>
                  <a:pt x="58081" y="1218760"/>
                </a:lnTo>
                <a:lnTo>
                  <a:pt x="75197" y="1260703"/>
                </a:lnTo>
                <a:lnTo>
                  <a:pt x="94332" y="1301561"/>
                </a:lnTo>
                <a:lnTo>
                  <a:pt x="115422" y="1341272"/>
                </a:lnTo>
                <a:lnTo>
                  <a:pt x="138406" y="1379773"/>
                </a:lnTo>
                <a:lnTo>
                  <a:pt x="163222" y="1417002"/>
                </a:lnTo>
                <a:lnTo>
                  <a:pt x="189808" y="1452897"/>
                </a:lnTo>
                <a:lnTo>
                  <a:pt x="218100" y="1487397"/>
                </a:lnTo>
                <a:lnTo>
                  <a:pt x="248038" y="1520437"/>
                </a:lnTo>
                <a:lnTo>
                  <a:pt x="279558" y="1551958"/>
                </a:lnTo>
                <a:lnTo>
                  <a:pt x="312599" y="1581895"/>
                </a:lnTo>
                <a:lnTo>
                  <a:pt x="347098" y="1610188"/>
                </a:lnTo>
                <a:lnTo>
                  <a:pt x="382993" y="1636773"/>
                </a:lnTo>
                <a:lnTo>
                  <a:pt x="420223" y="1661589"/>
                </a:lnTo>
                <a:lnTo>
                  <a:pt x="458724" y="1684573"/>
                </a:lnTo>
                <a:lnTo>
                  <a:pt x="498434" y="1705664"/>
                </a:lnTo>
                <a:lnTo>
                  <a:pt x="539292" y="1724798"/>
                </a:lnTo>
                <a:lnTo>
                  <a:pt x="581236" y="1741915"/>
                </a:lnTo>
                <a:lnTo>
                  <a:pt x="624202" y="1756951"/>
                </a:lnTo>
                <a:lnTo>
                  <a:pt x="668129" y="1769844"/>
                </a:lnTo>
                <a:lnTo>
                  <a:pt x="712954" y="1780533"/>
                </a:lnTo>
                <a:lnTo>
                  <a:pt x="758616" y="1788955"/>
                </a:lnTo>
                <a:lnTo>
                  <a:pt x="805052" y="1795047"/>
                </a:lnTo>
                <a:lnTo>
                  <a:pt x="852200" y="1798748"/>
                </a:lnTo>
                <a:lnTo>
                  <a:pt x="899998" y="1799996"/>
                </a:lnTo>
                <a:lnTo>
                  <a:pt x="947795" y="1798748"/>
                </a:lnTo>
                <a:lnTo>
                  <a:pt x="994943" y="1795047"/>
                </a:lnTo>
                <a:lnTo>
                  <a:pt x="1041379" y="1788955"/>
                </a:lnTo>
                <a:lnTo>
                  <a:pt x="1087041" y="1780533"/>
                </a:lnTo>
                <a:lnTo>
                  <a:pt x="1131867" y="1769844"/>
                </a:lnTo>
                <a:lnTo>
                  <a:pt x="1175794" y="1756951"/>
                </a:lnTo>
                <a:lnTo>
                  <a:pt x="1218760" y="1741915"/>
                </a:lnTo>
                <a:lnTo>
                  <a:pt x="1260703" y="1724798"/>
                </a:lnTo>
                <a:lnTo>
                  <a:pt x="1301561" y="1705664"/>
                </a:lnTo>
                <a:lnTo>
                  <a:pt x="1341272" y="1684573"/>
                </a:lnTo>
                <a:lnTo>
                  <a:pt x="1379773" y="1661589"/>
                </a:lnTo>
                <a:lnTo>
                  <a:pt x="1417002" y="1636773"/>
                </a:lnTo>
                <a:lnTo>
                  <a:pt x="1452897" y="1610188"/>
                </a:lnTo>
                <a:lnTo>
                  <a:pt x="1487397" y="1581895"/>
                </a:lnTo>
                <a:lnTo>
                  <a:pt x="1520437" y="1551958"/>
                </a:lnTo>
                <a:lnTo>
                  <a:pt x="1551958" y="1520437"/>
                </a:lnTo>
                <a:lnTo>
                  <a:pt x="1581895" y="1487397"/>
                </a:lnTo>
                <a:lnTo>
                  <a:pt x="1610188" y="1452897"/>
                </a:lnTo>
                <a:lnTo>
                  <a:pt x="1636773" y="1417002"/>
                </a:lnTo>
                <a:lnTo>
                  <a:pt x="1661589" y="1379773"/>
                </a:lnTo>
                <a:lnTo>
                  <a:pt x="1684573" y="1341272"/>
                </a:lnTo>
                <a:lnTo>
                  <a:pt x="1705664" y="1301561"/>
                </a:lnTo>
                <a:lnTo>
                  <a:pt x="1724798" y="1260703"/>
                </a:lnTo>
                <a:lnTo>
                  <a:pt x="1741915" y="1218760"/>
                </a:lnTo>
                <a:lnTo>
                  <a:pt x="1756951" y="1175794"/>
                </a:lnTo>
                <a:lnTo>
                  <a:pt x="1769844" y="1131867"/>
                </a:lnTo>
                <a:lnTo>
                  <a:pt x="1780533" y="1087041"/>
                </a:lnTo>
                <a:lnTo>
                  <a:pt x="1788955" y="1041379"/>
                </a:lnTo>
                <a:lnTo>
                  <a:pt x="1795047" y="994943"/>
                </a:lnTo>
                <a:lnTo>
                  <a:pt x="1798748" y="947795"/>
                </a:lnTo>
                <a:lnTo>
                  <a:pt x="1799996" y="899998"/>
                </a:lnTo>
                <a:lnTo>
                  <a:pt x="1798748" y="852200"/>
                </a:lnTo>
                <a:lnTo>
                  <a:pt x="1795047" y="805052"/>
                </a:lnTo>
                <a:lnTo>
                  <a:pt x="1788955" y="758616"/>
                </a:lnTo>
                <a:lnTo>
                  <a:pt x="1780533" y="712954"/>
                </a:lnTo>
                <a:lnTo>
                  <a:pt x="1769844" y="668129"/>
                </a:lnTo>
                <a:lnTo>
                  <a:pt x="1756951" y="624202"/>
                </a:lnTo>
                <a:lnTo>
                  <a:pt x="1741915" y="581236"/>
                </a:lnTo>
                <a:lnTo>
                  <a:pt x="1724798" y="539292"/>
                </a:lnTo>
                <a:lnTo>
                  <a:pt x="1705664" y="498434"/>
                </a:lnTo>
                <a:lnTo>
                  <a:pt x="1684573" y="458724"/>
                </a:lnTo>
                <a:lnTo>
                  <a:pt x="1661589" y="420223"/>
                </a:lnTo>
                <a:lnTo>
                  <a:pt x="1636773" y="382993"/>
                </a:lnTo>
                <a:lnTo>
                  <a:pt x="1610188" y="347098"/>
                </a:lnTo>
                <a:lnTo>
                  <a:pt x="1581895" y="312599"/>
                </a:lnTo>
                <a:lnTo>
                  <a:pt x="1551958" y="279558"/>
                </a:lnTo>
                <a:lnTo>
                  <a:pt x="1520437" y="248038"/>
                </a:lnTo>
                <a:lnTo>
                  <a:pt x="1487397" y="218100"/>
                </a:lnTo>
                <a:lnTo>
                  <a:pt x="1452897" y="189808"/>
                </a:lnTo>
                <a:lnTo>
                  <a:pt x="1417002" y="163222"/>
                </a:lnTo>
                <a:lnTo>
                  <a:pt x="1379773" y="138406"/>
                </a:lnTo>
                <a:lnTo>
                  <a:pt x="1341272" y="115422"/>
                </a:lnTo>
                <a:lnTo>
                  <a:pt x="1301561" y="94332"/>
                </a:lnTo>
                <a:lnTo>
                  <a:pt x="1260703" y="75197"/>
                </a:lnTo>
                <a:lnTo>
                  <a:pt x="1218760" y="58081"/>
                </a:lnTo>
                <a:lnTo>
                  <a:pt x="1175794" y="43044"/>
                </a:lnTo>
                <a:lnTo>
                  <a:pt x="1131867" y="30151"/>
                </a:lnTo>
                <a:lnTo>
                  <a:pt x="1087041" y="19462"/>
                </a:lnTo>
                <a:lnTo>
                  <a:pt x="1041379" y="11041"/>
                </a:lnTo>
                <a:lnTo>
                  <a:pt x="994943" y="4948"/>
                </a:lnTo>
                <a:lnTo>
                  <a:pt x="947795" y="1247"/>
                </a:lnTo>
                <a:lnTo>
                  <a:pt x="89999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6149" name="object 6"/>
          <p:cNvSpPr txBox="1">
            <a:spLocks noGrp="1"/>
          </p:cNvSpPr>
          <p:nvPr>
            <p:ph type="title"/>
          </p:nvPr>
        </p:nvSpPr>
        <p:spPr bwMode="auto">
          <a:xfrm>
            <a:off x="1123791" y="3098800"/>
            <a:ext cx="8444230" cy="984885"/>
          </a:xfrm>
          <a:ln>
            <a:miter lim="800000"/>
            <a:headEnd/>
            <a:tailEnd/>
          </a:ln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marL="127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sz="3200" b="1" cap="all" dirty="0" smtClean="0">
                <a:latin typeface="+mn-lt"/>
                <a:cs typeface="Arial" panose="020B0604020202020204" pitchFamily="34" charset="0"/>
              </a:rPr>
              <a:t>ОСОБЕННОСТИ ОСУЩЕСТВЛЕНИЯ ЗАКУПОК ЛЕКАРСТВЕННЫХ СРЕДСТВ</a:t>
            </a:r>
            <a:endParaRPr lang="ru-RU" sz="3200" b="1" cap="all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2738" y="6796088"/>
            <a:ext cx="2447925" cy="395287"/>
          </a:xfrm>
          <a:prstGeom prst="rect">
            <a:avLst/>
          </a:prstGeom>
          <a:solidFill>
            <a:srgbClr val="006384"/>
          </a:solidFill>
        </p:spPr>
        <p:txBody>
          <a:bodyPr lIns="0" tIns="88265" rIns="0" bIns="90000" anchor="ctr">
            <a:spAutoFit/>
          </a:bodyPr>
          <a:lstStyle/>
          <a:p>
            <a:pPr marL="274955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sz="1400" b="1" spc="-20" dirty="0">
                <a:solidFill>
                  <a:srgbClr val="FFFFFF"/>
                </a:solidFill>
                <a:ea typeface="+mn-ea"/>
              </a:rPr>
              <a:t>WWW.ROSZAKUPKI.RU</a:t>
            </a:r>
            <a:endParaRPr sz="1400" dirty="0">
              <a:ea typeface="+mn-ea"/>
            </a:endParaRPr>
          </a:p>
        </p:txBody>
      </p:sp>
      <p:sp>
        <p:nvSpPr>
          <p:cNvPr id="6152" name="object 9"/>
          <p:cNvSpPr>
            <a:spLocks noChangeArrowheads="1"/>
          </p:cNvSpPr>
          <p:nvPr/>
        </p:nvSpPr>
        <p:spPr bwMode="auto">
          <a:xfrm>
            <a:off x="2232025" y="5129213"/>
            <a:ext cx="6227763" cy="0"/>
          </a:xfrm>
          <a:custGeom>
            <a:avLst/>
            <a:gdLst>
              <a:gd name="T0" fmla="*/ 0 w 6228080"/>
              <a:gd name="T1" fmla="*/ 6228080 w 6228080"/>
            </a:gdLst>
            <a:ahLst/>
            <a:cxnLst/>
            <a:rect l="T0" t="0" r="T1" b="0"/>
            <a:pathLst>
              <a:path w="6228080">
                <a:moveTo>
                  <a:pt x="0" y="0"/>
                </a:moveTo>
                <a:lnTo>
                  <a:pt x="6228003" y="0"/>
                </a:lnTo>
              </a:path>
            </a:pathLst>
          </a:custGeom>
          <a:noFill/>
          <a:ln w="36004">
            <a:solidFill>
              <a:srgbClr val="00638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pic>
        <p:nvPicPr>
          <p:cNvPr id="6153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25" y="496888"/>
            <a:ext cx="17081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1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504825"/>
            <a:ext cx="8498520" cy="738664"/>
          </a:xfrm>
        </p:spPr>
        <p:txBody>
          <a:bodyPr/>
          <a:lstStyle/>
          <a:p>
            <a:r>
              <a:rPr lang="ru-RU" sz="2400" dirty="0" smtClean="0">
                <a:latin typeface="+mn-lt"/>
                <a:cs typeface="Arial" panose="020B0604020202020204" pitchFamily="34" charset="0"/>
              </a:rPr>
              <a:t>  ПОРЯДОК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РАСЧЕТА </a:t>
            </a:r>
            <a:r>
              <a:rPr lang="ru-RU" sz="2400" dirty="0" smtClean="0">
                <a:latin typeface="+mn-lt"/>
                <a:cs typeface="Arial" panose="020B0604020202020204" pitchFamily="34" charset="0"/>
              </a:rPr>
              <a:t>Н(М)ЦК  ПРИ  ЗАКУПКАХ ЛС </a:t>
            </a:r>
            <a:br>
              <a:rPr lang="ru-RU" sz="2400" dirty="0" smtClean="0">
                <a:latin typeface="+mn-lt"/>
                <a:cs typeface="Arial" panose="020B0604020202020204" pitchFamily="34" charset="0"/>
              </a:rPr>
            </a:br>
            <a:r>
              <a:rPr lang="ru-RU" sz="2400" dirty="0" smtClean="0">
                <a:latin typeface="+mn-lt"/>
                <a:cs typeface="Arial" panose="020B0604020202020204" pitchFamily="34" charset="0"/>
              </a:rPr>
              <a:t>  </a:t>
            </a:r>
            <a:r>
              <a:rPr lang="ru-RU" sz="2400" i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(ПРИКАЗ </a:t>
            </a:r>
            <a:r>
              <a:rPr lang="ru-RU" sz="2400" i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МЗ РФ от </a:t>
            </a:r>
            <a:r>
              <a:rPr lang="ru-RU" sz="2400" i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26.10.2017 </a:t>
            </a:r>
            <a:r>
              <a:rPr lang="ru-RU" sz="2400" i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№ 871н)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20260" y="2136796"/>
            <a:ext cx="939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ЖНВЛП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86427" y="2129987"/>
            <a:ext cx="1085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НЕ ЖНВЛП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9900" y="2638425"/>
            <a:ext cx="982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>
              <a:solidFill>
                <a:srgbClr val="0063A1"/>
              </a:solidFill>
            </a:endParaRPr>
          </a:p>
          <a:p>
            <a:endParaRPr lang="ru-RU" sz="2000" dirty="0"/>
          </a:p>
          <a:p>
            <a:pPr algn="r"/>
            <a:endParaRPr lang="ru-RU" sz="2000" dirty="0"/>
          </a:p>
          <a:p>
            <a:pPr algn="just"/>
            <a:endParaRPr lang="ru-RU" sz="2000" i="1" dirty="0">
              <a:solidFill>
                <a:srgbClr val="0063A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6977447"/>
              </p:ext>
            </p:extLst>
          </p:nvPr>
        </p:nvGraphicFramePr>
        <p:xfrm>
          <a:off x="498835" y="1800225"/>
          <a:ext cx="10027115" cy="539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4238625"/>
            <a:ext cx="316850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299442"/>
            <a:ext cx="8498520" cy="1107996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* РЕФЕРЕНТНАЯ ЦЕНА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ТЕПЕРЬ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ОТСУТСТВУЕТ И В ЕИС с 08.04.2019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8" y="1712779"/>
            <a:ext cx="9208061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84" y="4162425"/>
            <a:ext cx="8927087" cy="21336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sz="quarter" idx="10"/>
          </p:nvPr>
        </p:nvSpPr>
        <p:spPr>
          <a:xfrm>
            <a:off x="393700" y="1647825"/>
            <a:ext cx="9755188" cy="50292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ru-RU" sz="2400" dirty="0"/>
              <a:t>В поле «Средневзвешенная цена по РФ, руб.» отображается значение средневзвешенной цены в соответствии с выбранным МНН, лекарственной формой и дозировкой, а также количеством (объемом) закупаемого лекарственного препарата. Значение поля «Средневзвешенная цена по РФ, руб.» пересчитывается при изменении значения в поле «Количество (всего)». Приведенные значения цен, в соответствии с письмом Минздрава России, являются средневзвешенными по Российской Федерации и </a:t>
            </a:r>
            <a:r>
              <a:rPr lang="ru-RU" sz="2400" dirty="0" smtClean="0"/>
              <a:t>справочными.</a:t>
            </a:r>
          </a:p>
          <a:p>
            <a:endParaRPr lang="ru-RU" sz="2400" dirty="0"/>
          </a:p>
          <a:p>
            <a:pPr algn="r"/>
            <a:r>
              <a:rPr lang="ru-RU" sz="2400" i="1" dirty="0" smtClean="0"/>
              <a:t>Стр. 217 Руководства пользователя </a:t>
            </a:r>
            <a:r>
              <a:rPr lang="en-US" sz="2400" i="1" dirty="0">
                <a:hlinkClick r:id="rId4"/>
              </a:rPr>
              <a:t>http://zakupki.gov.ru/epz/main/public/download/downloadDocument.html?id=31137</a:t>
            </a:r>
            <a:r>
              <a:rPr lang="en-US" i="1" dirty="0"/>
              <a:t>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803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22" y="123825"/>
            <a:ext cx="9814994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227826"/>
            <a:ext cx="8498520" cy="1292662"/>
          </a:xfrm>
        </p:spPr>
        <p:txBody>
          <a:bodyPr/>
          <a:lstStyle/>
          <a:p>
            <a:r>
              <a:rPr lang="ru-RU" sz="2800" dirty="0"/>
              <a:t>КАК ВООБЩЕ СЧИТАЕТСЯ РЕФЕРЕНТНАЯ ЦЕНА?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Приказ </a:t>
            </a:r>
            <a:r>
              <a:rPr lang="ru-RU" sz="2800" dirty="0"/>
              <a:t>Минздрава </a:t>
            </a:r>
            <a:r>
              <a:rPr lang="ru-RU" sz="2800" dirty="0" smtClean="0"/>
              <a:t>России от </a:t>
            </a:r>
            <a:r>
              <a:rPr lang="ru-RU" sz="2800" dirty="0"/>
              <a:t>19 декабря 2017 г. № 1034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93338" y="1495425"/>
            <a:ext cx="10434962" cy="5562600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VII. Требования к расчету референтной цены на лекарственные препараты для медицинского применения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Референтная цена (РЦ)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цену единицы лекарственного препарата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рассчитанную в рамках одного наименования МНН &lt;…&gt;с учетом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эквивалентных лекарственных форм и дозировок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на основании ГРЛС и ГРПОЦ.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Выборка по реестру контрактов за 12 месяцев, для расчета РЦ не менее 3-х значений в выборке. Если менее 3-х – РЦ информационная и для обоснования НМЦК не используется.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Однородность выборки корректируется с помощью коэффициента вариации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Квар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Если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Квар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&gt; 33%, то из выборки удаляется Ц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Ц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элемент (больший по объему)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&lt;Ц&gt; - Ц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 &gt;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&lt;Ц&gt;, то удаляется элемент с ц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иначе удаляется элемент с ц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Учитывается фактор объема поставки с предположением 3 диапазонов объемов закупки (малая, средняя и крупная партия, не менее 10 поставок внутри диапазона)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 различий значимости средних значений по выборкам с помощью критерия Стьюдента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значимость различий подтверждена, рассчитывается 3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референтных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цены для каждого диапазона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по одному из диапазонов не подтверждена значимость, то формируется 2 диапазона и вновь проводится проверка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при проверки нет статистической значимости различий средних цен, формируется одна референтная цена по выборке</a:t>
            </a:r>
          </a:p>
        </p:txBody>
      </p:sp>
    </p:spTree>
    <p:extLst>
      <p:ext uri="{BB962C8B-B14F-4D97-AF65-F5344CB8AC3E}">
        <p14:creationId xmlns:p14="http://schemas.microsoft.com/office/powerpoint/2010/main" val="27212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422553"/>
            <a:ext cx="8498520" cy="861774"/>
          </a:xfrm>
        </p:spPr>
        <p:txBody>
          <a:bodyPr/>
          <a:lstStyle/>
          <a:p>
            <a:pPr algn="l"/>
            <a:r>
              <a:rPr lang="ru-RU" sz="2800" dirty="0" smtClean="0">
                <a:latin typeface="+mj-lt"/>
              </a:rPr>
              <a:t>     1. КАТАЛОГ ТОВАРОВ, РАБОТ, УСЛУГ</a:t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     (ППРФ от 08.02.2017 № 145) </a:t>
            </a:r>
            <a:endParaRPr lang="ru-RU" sz="2800" dirty="0"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22B8AF3-D272-4F05-A85A-420D429398F5}"/>
              </a:ext>
            </a:extLst>
          </p:cNvPr>
          <p:cNvSpPr/>
          <p:nvPr/>
        </p:nvSpPr>
        <p:spPr>
          <a:xfrm>
            <a:off x="550164" y="1499235"/>
            <a:ext cx="10134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+mj-lt"/>
                <a:cs typeface="Arial" panose="020B0604020202020204" pitchFamily="34" charset="0"/>
              </a:rPr>
              <a:t>Заказчики </a:t>
            </a:r>
            <a:r>
              <a:rPr lang="ru-RU" sz="1800" i="1" dirty="0">
                <a:latin typeface="+mj-lt"/>
                <a:cs typeface="Arial" panose="020B0604020202020204" pitchFamily="34" charset="0"/>
              </a:rPr>
              <a:t>обязаны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 применять информацию, включенную в позицию каталога, </a:t>
            </a:r>
            <a:r>
              <a:rPr lang="ru-RU" sz="1800" i="1" dirty="0" smtClean="0">
                <a:latin typeface="+mj-lt"/>
                <a:cs typeface="Arial" panose="020B0604020202020204" pitchFamily="34" charset="0"/>
              </a:rPr>
              <a:t>с </a:t>
            </a:r>
            <a:r>
              <a:rPr lang="ru-RU" sz="1800" i="1" dirty="0">
                <a:latin typeface="+mj-lt"/>
                <a:cs typeface="Arial" panose="020B0604020202020204" pitchFamily="34" charset="0"/>
              </a:rPr>
              <a:t>указанной в ней даты начала обязательного применения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. При этом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заказчик обязан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при планировании закупки и ее осуществлении использовать информацию, включенную 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соответствующую позицию, в том числе указывать согласно такой позиции следующую информацию:</a:t>
            </a:r>
          </a:p>
          <a:p>
            <a:r>
              <a:rPr lang="ru-RU" sz="1800" dirty="0">
                <a:latin typeface="+mj-lt"/>
                <a:cs typeface="Arial" panose="020B0604020202020204" pitchFamily="34" charset="0"/>
              </a:rPr>
              <a:t>а)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наименование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 товара, работы, услуги;</a:t>
            </a:r>
          </a:p>
          <a:p>
            <a:r>
              <a:rPr lang="ru-RU" sz="1800" dirty="0">
                <a:latin typeface="+mj-lt"/>
                <a:cs typeface="Arial" panose="020B0604020202020204" pitchFamily="34" charset="0"/>
              </a:rPr>
              <a:t>б)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единицы измерения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количества товара, объема выполняемой работы, оказываемой услуги;</a:t>
            </a:r>
          </a:p>
          <a:p>
            <a:r>
              <a:rPr lang="ru-RU" sz="1800" dirty="0">
                <a:latin typeface="+mj-lt"/>
                <a:cs typeface="Arial" panose="020B0604020202020204" pitchFamily="34" charset="0"/>
              </a:rPr>
              <a:t>в) </a:t>
            </a:r>
            <a:r>
              <a:rPr lang="ru-RU" sz="1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описание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 товара, работы, услуги (при наличии такого описания в позиции).</a:t>
            </a:r>
          </a:p>
          <a:p>
            <a:pPr marL="889000" indent="-889000"/>
            <a:r>
              <a:rPr lang="ru-RU" sz="1800" dirty="0">
                <a:latin typeface="+mj-lt"/>
                <a:cs typeface="Arial" panose="020B0604020202020204" pitchFamily="34" charset="0"/>
              </a:rPr>
              <a:t>           </a:t>
            </a:r>
          </a:p>
          <a:p>
            <a:pPr marL="889000" indent="-889000"/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0A2568-F76E-4B5C-A8A8-54B54E1B3BBA}"/>
              </a:ext>
            </a:extLst>
          </p:cNvPr>
          <p:cNvSpPr/>
          <p:nvPr/>
        </p:nvSpPr>
        <p:spPr>
          <a:xfrm>
            <a:off x="550164" y="3552825"/>
            <a:ext cx="9734804" cy="1981200"/>
          </a:xfrm>
          <a:prstGeom prst="rect">
            <a:avLst/>
          </a:prstGeom>
          <a:solidFill>
            <a:schemeClr val="bg2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Заказчик </a:t>
            </a:r>
            <a:r>
              <a:rPr lang="ru-RU" sz="1800" b="1" u="sng" dirty="0">
                <a:latin typeface="+mj-lt"/>
                <a:cs typeface="Arial" panose="020B0604020202020204" pitchFamily="34" charset="0"/>
              </a:rPr>
              <a:t>вправе указать в документации о закупке дополнительную информацию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, а также дополнительные потребительские свойства, в том числе функциональные, технические, качественные, эксплуатационные характеристики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которые не предусмотрены в позиции каталога.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00" b="1" u="sng" dirty="0">
                <a:latin typeface="+mj-lt"/>
                <a:cs typeface="Arial" panose="020B0604020202020204" pitchFamily="34" charset="0"/>
              </a:rPr>
              <a:t>В случае предоставления иной и дополнительной информации</a:t>
            </a:r>
            <a:r>
              <a:rPr lang="en-US" sz="1800" b="1" u="sng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800" b="1" u="sng" dirty="0">
                <a:latin typeface="+mj-lt"/>
                <a:cs typeface="Arial" panose="020B0604020202020204" pitchFamily="34" charset="0"/>
              </a:rPr>
              <a:t>заказчик обязан включить в описание</a:t>
            </a:r>
            <a:r>
              <a:rPr lang="ru-RU" sz="1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товара, работы, услуги </a:t>
            </a:r>
            <a:r>
              <a:rPr lang="ru-RU" sz="1800" b="1" u="sng" dirty="0">
                <a:latin typeface="+mj-lt"/>
                <a:cs typeface="Arial" panose="020B0604020202020204" pitchFamily="34" charset="0"/>
              </a:rPr>
              <a:t>обоснование необходимости использования такой информации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 (при наличии описания товара, работы, услуги в позиции каталога).</a:t>
            </a:r>
          </a:p>
        </p:txBody>
      </p:sp>
      <p:sp>
        <p:nvSpPr>
          <p:cNvPr id="6" name="object 17"/>
          <p:cNvSpPr txBox="1"/>
          <p:nvPr/>
        </p:nvSpPr>
        <p:spPr>
          <a:xfrm>
            <a:off x="550164" y="5745718"/>
            <a:ext cx="564515" cy="977884"/>
          </a:xfrm>
          <a:prstGeom prst="rect">
            <a:avLst/>
          </a:prstGeom>
          <a:solidFill>
            <a:srgbClr val="CE171E"/>
          </a:solidFill>
        </p:spPr>
        <p:txBody>
          <a:bodyPr vert="horz" wrap="square" lIns="0" tIns="144000" rIns="0" bIns="3600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sz="4000" b="1" dirty="0">
                <a:solidFill>
                  <a:srgbClr val="FFFFFF"/>
                </a:solidFill>
                <a:latin typeface="PTSansPro-CaptionBold"/>
                <a:cs typeface="PTSansPro-CaptionBold"/>
              </a:rPr>
              <a:t>!</a:t>
            </a:r>
            <a:endParaRPr sz="4000" dirty="0">
              <a:latin typeface="PTSansPro-CaptionBold"/>
              <a:cs typeface="PTSansPro-CaptionBold"/>
            </a:endParaRPr>
          </a:p>
        </p:txBody>
      </p:sp>
      <p:sp>
        <p:nvSpPr>
          <p:cNvPr id="7" name="object 18"/>
          <p:cNvSpPr txBox="1"/>
          <p:nvPr/>
        </p:nvSpPr>
        <p:spPr>
          <a:xfrm>
            <a:off x="1196784" y="5745717"/>
            <a:ext cx="9088184" cy="977884"/>
          </a:xfrm>
          <a:prstGeom prst="rect">
            <a:avLst/>
          </a:prstGeom>
          <a:solidFill>
            <a:srgbClr val="E6E7E8"/>
          </a:solidFill>
          <a:ln>
            <a:solidFill>
              <a:schemeClr val="accent1"/>
            </a:solidFill>
          </a:ln>
        </p:spPr>
        <p:txBody>
          <a:bodyPr vert="horz" wrap="square" lIns="0" tIns="36000" rIns="0" bIns="0" rtlCol="0">
            <a:noAutofit/>
          </a:bodyPr>
          <a:lstStyle/>
          <a:p>
            <a:pPr marL="107950">
              <a:lnSpc>
                <a:spcPct val="10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Если позиция плана-графика утверждена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до начала обязательного применения позиции каталога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то каталог не применяем!!! </a:t>
            </a:r>
          </a:p>
          <a:p>
            <a:pPr marL="107950">
              <a:lnSpc>
                <a:spcPct val="10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Исключение: если данную позицию плана-графика изменяли</a:t>
            </a:r>
            <a:endParaRPr sz="2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607219"/>
            <a:ext cx="8498520" cy="492443"/>
          </a:xfrm>
        </p:spPr>
        <p:txBody>
          <a:bodyPr/>
          <a:lstStyle/>
          <a:p>
            <a:r>
              <a:rPr lang="ru-RU" sz="3200" dirty="0" smtClean="0"/>
              <a:t>РЕФЕРЕНТНЫЕ ЦЕНЫ 2.0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17500" y="1571625"/>
            <a:ext cx="9755188" cy="5029200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006384"/>
                </a:solidFill>
              </a:rPr>
              <a:t>ПИСЬМО МИНЗДРАВА РОССИИ ОТ 27.12.2018 № 18-3/10/2-708</a:t>
            </a:r>
            <a:endParaRPr lang="en-US" sz="1800" b="1" dirty="0">
              <a:solidFill>
                <a:srgbClr val="006384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заимозаменяемость </a:t>
            </a:r>
            <a:r>
              <a:rPr lang="ru-RU" sz="1800" dirty="0">
                <a:solidFill>
                  <a:schemeClr val="tx1"/>
                </a:solidFill>
              </a:rPr>
              <a:t>будет определяться между группами лекарственных препаратов, объединенных по принципу равенства значений международных непатентованных наименований, лекарственных форм и дозировок (между СМНН), которые используются в соответствии с положениями постановления Правительства от 15 ноября 2017 года N 1380, за исключением закупки по решению врачебной комиссии.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Таким образом, </a:t>
            </a:r>
            <a:r>
              <a:rPr lang="ru-RU" sz="1800" dirty="0" err="1">
                <a:solidFill>
                  <a:schemeClr val="tx1"/>
                </a:solidFill>
              </a:rPr>
              <a:t>референтные</a:t>
            </a:r>
            <a:r>
              <a:rPr lang="ru-RU" sz="1800" dirty="0">
                <a:solidFill>
                  <a:schemeClr val="tx1"/>
                </a:solidFill>
              </a:rPr>
              <a:t> цены будут рассчитываться по мере определения взаимозаменяемости для СМНН и после их расчета передаваться в единую информационную систему в сфере закупок (далее - ЕИС). Министерство здравоохранения Российской Федерации будет информировать о ходе расчета </a:t>
            </a:r>
            <a:r>
              <a:rPr lang="ru-RU" sz="1800" dirty="0" err="1">
                <a:solidFill>
                  <a:schemeClr val="tx1"/>
                </a:solidFill>
              </a:rPr>
              <a:t>референтных</a:t>
            </a:r>
            <a:r>
              <a:rPr lang="ru-RU" sz="1800" dirty="0">
                <a:solidFill>
                  <a:schemeClr val="tx1"/>
                </a:solidFill>
              </a:rPr>
              <a:t> цен и их передачи в ЕИС дополнительно.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С 1 января 2019 года в ЕГИСЗ, по аналогии с предшествующим годом, будут рассчитаны значения цен порядка 3000 позиций СМНН (средневзвешенные цены по Российской Федерации). Рассчитанные значения цен будут передаваться в ЕИС и отображаться в поле "</a:t>
            </a:r>
            <a:r>
              <a:rPr lang="ru-RU" sz="1800" dirty="0" err="1">
                <a:solidFill>
                  <a:schemeClr val="tx1"/>
                </a:solidFill>
              </a:rPr>
              <a:t>Референтная</a:t>
            </a:r>
            <a:r>
              <a:rPr lang="ru-RU" sz="1800" dirty="0">
                <a:solidFill>
                  <a:schemeClr val="tx1"/>
                </a:solidFill>
              </a:rPr>
              <a:t> цена, руб." при формировании описания объекта закупки в планах-графиках закупок, а также опубликованы на сайте службы технической поддержки ЕГИСЗ.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Обращаем внимание, что рассчитанные значения цен являются справочными и могут быть приняты к сведению заказчиками при обосновании НМЦК</a:t>
            </a:r>
            <a:endParaRPr lang="en-US" sz="1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1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504825"/>
            <a:ext cx="8498520" cy="7386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dirty="0" smtClean="0">
                <a:latin typeface="+mj-lt"/>
              </a:rPr>
              <a:t>ПОРЯДОК </a:t>
            </a:r>
            <a:r>
              <a:rPr lang="ru-RU" sz="2400" dirty="0">
                <a:latin typeface="+mj-lt"/>
              </a:rPr>
              <a:t>РАСЧЕТА Н(М)ЦК  ПРИ  ЗАКУПКАХ ЛС 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   </a:t>
            </a:r>
            <a:r>
              <a:rPr lang="ru-RU" sz="2400" i="1" dirty="0" smtClean="0">
                <a:solidFill>
                  <a:srgbClr val="00B050"/>
                </a:solidFill>
                <a:latin typeface="+mj-lt"/>
              </a:rPr>
              <a:t>(</a:t>
            </a:r>
            <a:r>
              <a:rPr lang="ru-RU" sz="2400" i="1" dirty="0">
                <a:solidFill>
                  <a:srgbClr val="00B050"/>
                </a:solidFill>
                <a:latin typeface="+mj-lt"/>
              </a:rPr>
              <a:t>ПРИКАЗ МЗ РФ от 26.10.2017 № 871н)</a:t>
            </a:r>
            <a:endParaRPr lang="ru-RU" sz="2400" i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20260" y="2136796"/>
            <a:ext cx="939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ЖНВЛП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86427" y="2129987"/>
            <a:ext cx="1085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НЕ ЖНВЛП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9900" y="1628964"/>
            <a:ext cx="982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цену единицы планируемого к закупке лекарственного препарата заказчиком принимается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минимальное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значение цены из цен, рассчитанных им с одновременным применением методов, предусмотренных пунктом 3 настоящего Порядка.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02322" y="3324225"/>
            <a:ext cx="9997378" cy="3124200"/>
            <a:chOff x="317500" y="2642502"/>
            <a:chExt cx="9786525" cy="29904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2642502"/>
              <a:ext cx="9786525" cy="257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25" y="5219415"/>
              <a:ext cx="9512300" cy="41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6761480" y="5749873"/>
            <a:ext cx="533400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>
            <a:lvl1pPr>
              <a:defRPr sz="3300" b="1" i="0">
                <a:solidFill>
                  <a:srgbClr val="006384"/>
                </a:solidFill>
                <a:latin typeface="PTSansPro-CaptionBold"/>
                <a:ea typeface="+mj-ea"/>
                <a:cs typeface="PTSansPro-CaptionBold"/>
              </a:defRPr>
            </a:lvl1pPr>
          </a:lstStyle>
          <a:p>
            <a:r>
              <a:rPr lang="ru-RU" kern="0" dirty="0" smtClean="0"/>
              <a:t> </a:t>
            </a:r>
            <a:endParaRPr lang="ru-RU" sz="2400" i="1" kern="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86019" y="1495425"/>
            <a:ext cx="9755188" cy="5029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ШАГ 1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При расчете НМЦ методом анализа рынка какую цену берем в расчет (минимальную, среднюю, самую высокую)?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Что делать, если из КП поставщиков невозможно установить размер применяемой оптовой надбавки?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Как быть с методом анализа рынка цен при проведении централизованных закупок?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При расчете НМЦ тарифным методом какую цену берем в расчет (минимальную, среднюю, самую высокую)?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Какую из зарегистрированных цен принимаем в расчет по одному лекарственному препарату тарифным методом, если в реестре несколько зарегистрированных цен?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Что такое эквивалентные дозировки? Если ли какая-то особенность для «жидких» лекарственных форм?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Что выступает эквивалентной дозировкой для комбинированных лекарственных средств?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Что такое эквивалентные лекарственные формы? Есть ли какая-то особенность для лекарственных препаратов, включенных и не включенных в перечень ЖНВЛП?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8" y="360998"/>
            <a:ext cx="8839201" cy="984885"/>
          </a:xfrm>
        </p:spPr>
        <p:txBody>
          <a:bodyPr/>
          <a:lstStyle/>
          <a:p>
            <a:r>
              <a:rPr lang="ru-RU" sz="3200" dirty="0" smtClean="0"/>
              <a:t>НА ЧТО ЕЩЕ СМОТРЯТ ПРОВЕРЯЮЩИЕ</a:t>
            </a:r>
            <a:br>
              <a:rPr lang="ru-RU" sz="3200" dirty="0" smtClean="0"/>
            </a:br>
            <a:r>
              <a:rPr lang="ru-RU" sz="3200" dirty="0" smtClean="0"/>
              <a:t>ПРИ ПРОВЕРКЕ ОБОСНОВАНИЯ Н(М)</a:t>
            </a:r>
            <a:r>
              <a:rPr lang="ru-RU" sz="3200" dirty="0" err="1" smtClean="0"/>
              <a:t>Цк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9900" y="1571625"/>
            <a:ext cx="9755188" cy="502920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«….Запросы </a:t>
            </a:r>
            <a:r>
              <a:rPr lang="ru-RU" sz="2000" dirty="0"/>
              <a:t>на предоставление ценовой информации не содержат информации о поставщиках, которым они </a:t>
            </a:r>
            <a:r>
              <a:rPr lang="ru-RU" sz="2000" dirty="0" smtClean="0"/>
              <a:t>направлены…»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«…В </a:t>
            </a:r>
            <a:r>
              <a:rPr lang="ru-RU" sz="2000" dirty="0"/>
              <a:t>качестве источника ценовой информации используются коммерческие предложения без срока действия предлагаемой цены и детального расчета предлагаемой </a:t>
            </a:r>
            <a:r>
              <a:rPr lang="ru-RU" sz="2000" dirty="0" smtClean="0"/>
              <a:t>цены…»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«….При </a:t>
            </a:r>
            <a:r>
              <a:rPr lang="ru-RU" sz="2000" dirty="0"/>
              <a:t>расчете обоснования НМЦК используется ценовая информация с несопоставимым «минимальным объемом товара</a:t>
            </a:r>
            <a:r>
              <a:rPr lang="ru-RU" sz="2000" dirty="0" smtClean="0"/>
              <a:t>»…»</a:t>
            </a: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/>
              <a:t>«…О </a:t>
            </a:r>
            <a:r>
              <a:rPr lang="ru-RU" sz="2000" dirty="0"/>
              <a:t>признаках «сговора» свидетельствуют следующие </a:t>
            </a:r>
            <a:r>
              <a:rPr lang="ru-RU" sz="2000" dirty="0" smtClean="0"/>
              <a:t>обстоятельства: авторами </a:t>
            </a:r>
            <a:r>
              <a:rPr lang="ru-RU" sz="2000" dirty="0"/>
              <a:t>файлов «описание объекта закупки», «обоснование начальной (максимальной) цены» в ряде случаев является </a:t>
            </a:r>
            <a:r>
              <a:rPr lang="ru-RU" sz="2000" dirty="0" smtClean="0"/>
              <a:t>«….». В </a:t>
            </a:r>
            <a:r>
              <a:rPr lang="ru-RU" sz="2000" dirty="0"/>
              <a:t>ходе мониторинга установлено, что в контрактной службе </a:t>
            </a:r>
            <a:r>
              <a:rPr lang="ru-RU" sz="2000" dirty="0" smtClean="0"/>
              <a:t>сотрудников </a:t>
            </a:r>
            <a:r>
              <a:rPr lang="ru-RU" sz="2000" dirty="0"/>
              <a:t>с фамилиями </a:t>
            </a:r>
            <a:r>
              <a:rPr lang="ru-RU" sz="2000" dirty="0" smtClean="0"/>
              <a:t>«…» </a:t>
            </a:r>
            <a:r>
              <a:rPr lang="ru-RU" sz="2000" dirty="0"/>
              <a:t>не значится</a:t>
            </a:r>
            <a:r>
              <a:rPr lang="ru-RU" sz="2000" dirty="0" smtClean="0"/>
              <a:t>.</a:t>
            </a:r>
            <a:r>
              <a:rPr lang="ru-RU" sz="2000" dirty="0"/>
              <a:t> Вместе с тем, сотрудник с фамилией </a:t>
            </a:r>
            <a:r>
              <a:rPr lang="ru-RU" sz="2000" dirty="0" smtClean="0"/>
              <a:t>…. является </a:t>
            </a:r>
            <a:r>
              <a:rPr lang="ru-RU" sz="2000" dirty="0"/>
              <a:t>руководителем службы конкурсных поставок </a:t>
            </a:r>
            <a:r>
              <a:rPr lang="ru-RU" sz="2000" dirty="0" smtClean="0"/>
              <a:t>поставщика…»</a:t>
            </a:r>
          </a:p>
          <a:p>
            <a:pPr algn="just"/>
            <a:endParaRPr lang="ru-RU" sz="2000" i="1" dirty="0" smtClean="0">
              <a:solidFill>
                <a:srgbClr val="006384"/>
              </a:solidFill>
            </a:endParaRPr>
          </a:p>
          <a:p>
            <a:pPr algn="just"/>
            <a:r>
              <a:rPr lang="en-US" sz="2000" i="1" dirty="0" smtClean="0">
                <a:solidFill>
                  <a:srgbClr val="006384"/>
                </a:solidFill>
              </a:rPr>
              <a:t>// </a:t>
            </a:r>
            <a:r>
              <a:rPr lang="ru-RU" sz="2000" i="1" dirty="0" smtClean="0">
                <a:solidFill>
                  <a:srgbClr val="006384"/>
                </a:solidFill>
              </a:rPr>
              <a:t>Выдержки из акта проверки деятельности департамента здравоохранения одного из субъектов РФ</a:t>
            </a:r>
            <a:endParaRPr lang="ru-RU" sz="2000" i="1" dirty="0">
              <a:solidFill>
                <a:srgbClr val="00638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089900" y="6448425"/>
            <a:ext cx="2133600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00" b="1" i="0">
                <a:solidFill>
                  <a:srgbClr val="00638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kern="0" dirty="0" smtClean="0">
                <a:solidFill>
                  <a:srgbClr val="FF0000"/>
                </a:solidFill>
              </a:rPr>
              <a:t>ВЫВОДЫ?</a:t>
            </a:r>
            <a:endParaRPr lang="ru-RU" sz="2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78585" y="1495425"/>
            <a:ext cx="9755188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/>
              <a:t>Шаг 2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Нужно ли при расчете средневзвешенной цены принимать к расчету договоры, заключенные у ед. поставщика, в том числе по п. 4 ч. 1 ст. 93 Закона № 44-ФЗ?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Нужно ли к расчету принимать контракты, по которым все поставлено, но заказчик еще не все оплатил?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Что делать с расторгнутыми контрактами с частичным исполнением?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Если в ходе исполнения исполненного контракта цена поставляемого лекарственного препарата изменилась (50% поставлено по одной цене, а 50% - по другой), то какую цену нужно принимать в расчет </a:t>
            </a:r>
            <a:r>
              <a:rPr lang="ru-RU" sz="2000" dirty="0" err="1" smtClean="0"/>
              <a:t>среднезвешенной</a:t>
            </a:r>
            <a:r>
              <a:rPr lang="ru-RU" sz="2000" dirty="0" smtClean="0"/>
              <a:t> цены?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Нужно ли к расчету принимать контракты, по которым поставщику была начислена неустойка?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Нужно ли к расчету принимать контракты, по которым к поставщику были применены антидемпинговые меры?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Как быть с централизованными закупками?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484108"/>
            <a:ext cx="8498520" cy="7386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latin typeface="+mn-lt"/>
              </a:rPr>
              <a:t>ПОРЯДОК РАСЧЕТА Н(М)ЦК  ПРИ  ЗАКУПКАХ ЛС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  </a:t>
            </a:r>
            <a:r>
              <a:rPr lang="ru-RU" sz="2400" i="1" dirty="0" smtClean="0">
                <a:solidFill>
                  <a:srgbClr val="00B050"/>
                </a:solidFill>
                <a:latin typeface="+mn-lt"/>
              </a:rPr>
              <a:t>(</a:t>
            </a:r>
            <a:r>
              <a:rPr lang="ru-RU" sz="2400" i="1" dirty="0">
                <a:solidFill>
                  <a:srgbClr val="00B050"/>
                </a:solidFill>
                <a:latin typeface="+mn-lt"/>
              </a:rPr>
              <a:t>ПРИКАЗ МЗ РФ от 26.10.2017 № 871н)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50156" y="1477169"/>
            <a:ext cx="9982200" cy="5029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расчете НМЦК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применяются оптовые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надбавки,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размер которых 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е должен превышать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предельных размеров оптовых надбавок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субъектами РФ (за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исключением случаев осуществления закупки у производителя лекарственных препаратов):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а) для обеспечения федеральных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нужд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НМЦК не превышает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 млн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НМЦК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свыше 10 млн руб.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условии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непревышения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цены единицы планируемого к закупке лекарственного препарата над ценой 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такого лекарственного </a:t>
            </a:r>
            <a:r>
              <a:rPr lang="ru-R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препарата (?)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содержащейся в государственном реестре предельных отпускных цен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б) для обеспечения нужд субъекта Российской Федерации, муниципальных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нужд: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НМЦК не превышает размер, который установлен высшим исполнительным органом государственной власти субъекта Российской Федерации и составляет не более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 млн. рублей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НМЦК свыше установленного высшим исполнительным органом государственной власти субъекта Российской Федерации размера или свыше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 млн. руб.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непревышения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цены единицы планируемого к закупке лекарственного препарата над ценой 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такого лекарственного препарата (?)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, содержащейся в государственном реестре предельных отпускных цен производителей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6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 smtClean="0"/>
              <a:t>ПРИМЕНЕНИЕ ОПТОВЫХ НАДБАВОК?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Какую оптовую надбавку должен применять заказчик, если по ТЗ закупаемый лекарственный препарат попадает в разные ценовые категории (до 50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, свыше 50 до 500 руб., свыше 500 руб.)?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Может ли заказчик применить меньший (не установленный в субъекте РФ) размер оптовой надбавки?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Может ли заказчик вообще не применять оптовую надбавку?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Предельную зарегистрированную отпускную цену какого лекарственного препарата берем в расчет для определения предельной суммы оптовой надбавки, если </a:t>
            </a:r>
            <a:r>
              <a:rPr lang="ru-RU" sz="2000" dirty="0" err="1" smtClean="0"/>
              <a:t>НМЦк</a:t>
            </a:r>
            <a:r>
              <a:rPr lang="ru-RU" sz="2000" dirty="0" smtClean="0"/>
              <a:t> превышает размер, установленный в субъекте РФ?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000" dirty="0" smtClean="0"/>
              <a:t>Что делать, если в субъекте предельных размер </a:t>
            </a:r>
            <a:r>
              <a:rPr lang="ru-RU" sz="2000" dirty="0" err="1" smtClean="0"/>
              <a:t>НМЦк</a:t>
            </a:r>
            <a:r>
              <a:rPr lang="ru-RU" sz="2000" dirty="0" smtClean="0"/>
              <a:t> вообще не установлен?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01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504825"/>
            <a:ext cx="8498520" cy="738664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   ПОРЯДОК </a:t>
            </a:r>
            <a:r>
              <a:rPr lang="ru-RU" sz="2400" dirty="0">
                <a:latin typeface="+mn-lt"/>
              </a:rPr>
              <a:t>РАСЧЕТА Н(М)ЦК  ПРИ  ЗАКУПКАХ ЛС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   </a:t>
            </a:r>
            <a:r>
              <a:rPr lang="ru-RU" sz="2400" i="1" dirty="0" smtClean="0">
                <a:solidFill>
                  <a:srgbClr val="00B050"/>
                </a:solidFill>
                <a:latin typeface="+mn-lt"/>
              </a:rPr>
              <a:t>(</a:t>
            </a:r>
            <a:r>
              <a:rPr lang="ru-RU" sz="2400" i="1" dirty="0">
                <a:solidFill>
                  <a:srgbClr val="00B050"/>
                </a:solidFill>
                <a:latin typeface="+mn-lt"/>
              </a:rPr>
              <a:t>ПРИКАЗ МЗ РФ от 26.10.2017 № 871н)</a:t>
            </a:r>
            <a:endParaRPr lang="ru-RU" sz="2400" i="1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20260" y="2136796"/>
            <a:ext cx="939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ЖНВЛП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86427" y="2129987"/>
            <a:ext cx="1085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НЕ ЖНВЛП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8900" y="1495425"/>
            <a:ext cx="1043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если на участие в закупке не подано ни одной заявки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объявлении следующей закупки в качестве цены единицы планируемого к закупке лекарственного препарата принимается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референтная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цена - 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июля 2018 </a:t>
            </a:r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(?)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при объявлении следующей закупки ценой единицы планируемого к закупке лекарственного препарата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считалось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следующее минимальное значение, рассчитанное методом анализа рынка.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Нет заявок по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референтной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цене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цена единицы увеличивается автоматически на среднеквадратичное отклонение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Нет заявок по увеличенной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референтной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цене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повторное увеличение на среднеквадратичное отклонение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референтной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цены или нет заявок по повторно увеличенной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референтной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цене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ЖНВЛП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цена не выше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максимального значения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зарегистрированной предельной отпускной цены производителя с учетом эквивалентных л/ф и дозировок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неЖНВЛП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цена единицы увеличивается на индекс-дефлятор,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определенный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прогнозе социально-экономического развития (но не выше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макс.значения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ком.предложениям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Опять нет заявок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расчет по коммерческим предложениям поставщиков.</a:t>
            </a:r>
          </a:p>
        </p:txBody>
      </p:sp>
    </p:spTree>
    <p:extLst>
      <p:ext uri="{BB962C8B-B14F-4D97-AF65-F5344CB8AC3E}">
        <p14:creationId xmlns:p14="http://schemas.microsoft.com/office/powerpoint/2010/main" val="21397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89736" y="1647825"/>
            <a:ext cx="9755188" cy="5029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НЕСОСТОЯВШИЕСЯ ЗАКУПКИ: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dirty="0" smtClean="0"/>
              <a:t>Если аукцион признан несостоявшимся по причине того, что подана и отклонена одна заявка (отсутствует РУ во второй части), то по какой </a:t>
            </a:r>
            <a:r>
              <a:rPr lang="ru-RU" dirty="0" err="1" smtClean="0"/>
              <a:t>НМЦк</a:t>
            </a:r>
            <a:r>
              <a:rPr lang="ru-RU" dirty="0" smtClean="0"/>
              <a:t> проводить следующий аукцион?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dirty="0" smtClean="0"/>
              <a:t>Если аукцион не состоялся (никто не пришел), то по какой </a:t>
            </a:r>
            <a:r>
              <a:rPr lang="ru-RU" dirty="0" err="1" smtClean="0"/>
              <a:t>НМЦк</a:t>
            </a:r>
            <a:r>
              <a:rPr lang="ru-RU" dirty="0" smtClean="0"/>
              <a:t> объявлять следующий?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dirty="0" smtClean="0"/>
              <a:t>Если аукцион не состоялся и заказчиком изменены сроки поставки, то какую </a:t>
            </a:r>
            <a:r>
              <a:rPr lang="ru-RU" dirty="0" err="1" smtClean="0"/>
              <a:t>НМЦк</a:t>
            </a:r>
            <a:r>
              <a:rPr lang="ru-RU" dirty="0" smtClean="0"/>
              <a:t> заказчик должен принять при следующей закупке?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1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360999"/>
            <a:ext cx="8498520" cy="984885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ОБОСНОВАНИЕ ЗАКУПОК </a:t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ПРИ ПЛАНИРОВАНИИ</a:t>
            </a:r>
            <a:endParaRPr lang="ru-RU" sz="320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9900" y="1647825"/>
            <a:ext cx="9755188" cy="5029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+mj-lt"/>
              </a:rPr>
              <a:t>Планы-графики являются основанием для осуществления закупок (ч.1 ст.21)</a:t>
            </a:r>
          </a:p>
          <a:p>
            <a:endParaRPr lang="ru-RU" sz="2000" dirty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314132"/>
              </p:ext>
            </p:extLst>
          </p:nvPr>
        </p:nvGraphicFramePr>
        <p:xfrm>
          <a:off x="423804" y="2105025"/>
          <a:ext cx="9799696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822700" y="3505235"/>
            <a:ext cx="2971800" cy="1469068"/>
            <a:chOff x="8573" y="697094"/>
            <a:chExt cx="2562642" cy="1537585"/>
          </a:xfrm>
          <a:solidFill>
            <a:schemeClr val="bg1">
              <a:lumMod val="9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573" y="697094"/>
              <a:ext cx="2562642" cy="153758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3800" y="766012"/>
              <a:ext cx="2332188" cy="14471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Выбранный заказчиком способ закупки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8351" y="3484453"/>
            <a:ext cx="2658549" cy="1440411"/>
            <a:chOff x="8573" y="755207"/>
            <a:chExt cx="2562642" cy="1537585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573" y="755207"/>
              <a:ext cx="2562642" cy="153758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68788" y="800241"/>
              <a:ext cx="2457393" cy="144751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Н(М)</a:t>
              </a:r>
              <a:r>
                <a:rPr lang="ru-RU" b="1" dirty="0" err="1" smtClean="0"/>
                <a:t>Цк</a:t>
              </a:r>
              <a:r>
                <a:rPr lang="ru-RU" b="1" dirty="0" smtClean="0"/>
                <a:t> или цена контракта у ед. поставщика</a:t>
              </a:r>
              <a:endParaRPr lang="ru-RU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175500" y="3484454"/>
            <a:ext cx="3017175" cy="1502346"/>
            <a:chOff x="8573" y="755207"/>
            <a:chExt cx="2562642" cy="1537585"/>
          </a:xfrm>
          <a:solidFill>
            <a:schemeClr val="bg1">
              <a:lumMod val="9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573" y="755207"/>
              <a:ext cx="2562642" cy="153758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53607" y="800241"/>
              <a:ext cx="2472574" cy="144751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Дополнительные требования к участникам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(не уславливаются при закупках </a:t>
              </a:r>
              <a:r>
                <a:rPr lang="ru-RU" sz="2000" dirty="0" smtClean="0"/>
                <a:t>ЛС</a:t>
              </a:r>
              <a:r>
                <a:rPr lang="ru-RU" sz="2000" kern="1200" dirty="0" smtClean="0"/>
                <a:t>)</a:t>
              </a:r>
              <a:endParaRPr lang="ru-RU" sz="20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>
            <a:off x="5015062" y="2806245"/>
            <a:ext cx="663275" cy="635535"/>
            <a:chOff x="2672376" y="963047"/>
            <a:chExt cx="912756" cy="635535"/>
          </a:xfrm>
        </p:grpSpPr>
        <p:sp>
          <p:nvSpPr>
            <p:cNvPr id="15" name="Стрелка вправо 14"/>
            <p:cNvSpPr/>
            <p:nvPr/>
          </p:nvSpPr>
          <p:spPr>
            <a:xfrm rot="6409">
              <a:off x="2672376" y="963047"/>
              <a:ext cx="912756" cy="6355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6409">
              <a:off x="2672376" y="1089976"/>
              <a:ext cx="722096" cy="38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5400000">
            <a:off x="1440666" y="2820528"/>
            <a:ext cx="691131" cy="635535"/>
            <a:chOff x="2672376" y="963047"/>
            <a:chExt cx="912756" cy="635535"/>
          </a:xfrm>
        </p:grpSpPr>
        <p:sp>
          <p:nvSpPr>
            <p:cNvPr id="18" name="Стрелка вправо 17"/>
            <p:cNvSpPr/>
            <p:nvPr/>
          </p:nvSpPr>
          <p:spPr>
            <a:xfrm rot="6409">
              <a:off x="2672376" y="963047"/>
              <a:ext cx="912756" cy="6355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6409">
              <a:off x="2672376" y="1089976"/>
              <a:ext cx="722096" cy="38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5400000">
            <a:off x="8314642" y="2818989"/>
            <a:ext cx="689947" cy="635535"/>
            <a:chOff x="2672376" y="963047"/>
            <a:chExt cx="912756" cy="635535"/>
          </a:xfrm>
        </p:grpSpPr>
        <p:sp>
          <p:nvSpPr>
            <p:cNvPr id="21" name="Стрелка вправо 20"/>
            <p:cNvSpPr/>
            <p:nvPr/>
          </p:nvSpPr>
          <p:spPr>
            <a:xfrm rot="6409">
              <a:off x="2672376" y="963047"/>
              <a:ext cx="912756" cy="635535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6409">
              <a:off x="2672376" y="1089976"/>
              <a:ext cx="722096" cy="381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sp>
        <p:nvSpPr>
          <p:cNvPr id="23" name="object 18"/>
          <p:cNvSpPr txBox="1"/>
          <p:nvPr/>
        </p:nvSpPr>
        <p:spPr>
          <a:xfrm>
            <a:off x="469900" y="5076825"/>
            <a:ext cx="9753600" cy="1828800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180000" tIns="72000" rIns="180000" bIns="0" rtlCol="0">
            <a:noAutofit/>
          </a:bodyPr>
          <a:lstStyle/>
          <a:p>
            <a:pPr algn="just"/>
            <a:r>
              <a:rPr lang="ru-RU" sz="1600" dirty="0" smtClean="0"/>
              <a:t>«… должностные </a:t>
            </a:r>
            <a:r>
              <a:rPr lang="ru-RU" sz="1600" dirty="0"/>
              <a:t>лица заказчика, включившие в план-график </a:t>
            </a:r>
            <a:r>
              <a:rPr lang="ru-RU" sz="1600" dirty="0" smtClean="0"/>
              <a:t>закупок Н(М)</a:t>
            </a:r>
            <a:r>
              <a:rPr lang="ru-RU" sz="1600" dirty="0" err="1" smtClean="0"/>
              <a:t>Цк</a:t>
            </a:r>
            <a:r>
              <a:rPr lang="ru-RU" sz="1600" dirty="0" smtClean="0"/>
              <a:t>, </a:t>
            </a:r>
            <a:r>
              <a:rPr lang="ru-RU" sz="1600" dirty="0"/>
              <a:t>в том числе заключаемого с единственным </a:t>
            </a:r>
            <a:r>
              <a:rPr lang="ru-RU" sz="1600" dirty="0" smtClean="0"/>
              <a:t>поставщиком, </a:t>
            </a:r>
            <a:r>
              <a:rPr lang="ru-RU" sz="1600" dirty="0"/>
              <a:t>в отношении которой обоснование отсутствует или не соответствует требованиям законодательства в сфере контрактной системы, подлежат привлечению к административной ответственности в соответствии </a:t>
            </a:r>
            <a:r>
              <a:rPr lang="ru-RU" sz="1600" dirty="0" smtClean="0"/>
              <a:t>ч. 1 ст. 7.29.3 КоАП РФ…»</a:t>
            </a:r>
            <a:r>
              <a:rPr lang="ru-RU" sz="1600" dirty="0" smtClean="0">
                <a:solidFill>
                  <a:srgbClr val="C00000"/>
                </a:solidFill>
              </a:rPr>
              <a:t>*</a:t>
            </a:r>
            <a:r>
              <a:rPr lang="ru-RU" sz="1600" dirty="0" smtClean="0"/>
              <a:t> </a:t>
            </a:r>
          </a:p>
          <a:p>
            <a:r>
              <a:rPr lang="ru-RU" sz="1600" i="1" dirty="0" smtClean="0">
                <a:solidFill>
                  <a:srgbClr val="006384"/>
                </a:solidFill>
              </a:rPr>
              <a:t>(из письма Минфина России </a:t>
            </a:r>
            <a:r>
              <a:rPr lang="ru-RU" sz="1600" i="1" dirty="0">
                <a:solidFill>
                  <a:srgbClr val="006384"/>
                </a:solidFill>
              </a:rPr>
              <a:t>от 22 ноября 2017 г. N </a:t>
            </a:r>
            <a:r>
              <a:rPr lang="ru-RU" sz="1600" i="1" dirty="0" smtClean="0">
                <a:solidFill>
                  <a:srgbClr val="006384"/>
                </a:solidFill>
              </a:rPr>
              <a:t>24-01-09/78284)</a:t>
            </a:r>
          </a:p>
          <a:p>
            <a:endParaRPr lang="ru-RU" sz="1600" i="1" dirty="0">
              <a:solidFill>
                <a:srgbClr val="006384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* Прим: штраф от 20 000 до 50 000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990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09017"/>
            <a:ext cx="10081120" cy="67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588" y="0"/>
            <a:ext cx="6120680" cy="1002149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Где найти КТРУ?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3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607219"/>
            <a:ext cx="8498520" cy="492443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КАК ДОЛЖНО БЫТЬ?</a:t>
            </a:r>
            <a:endParaRPr lang="ru-RU" sz="320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9900" y="1495425"/>
            <a:ext cx="9755188" cy="51816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Расчет Н(М)</a:t>
            </a:r>
            <a:r>
              <a:rPr lang="ru-RU" sz="2400" dirty="0" err="1" smtClean="0"/>
              <a:t>Цк</a:t>
            </a:r>
            <a:r>
              <a:rPr lang="ru-RU" sz="2400" dirty="0" smtClean="0"/>
              <a:t> осуществляется на дату включения заказчиком соответствующей закупки в план-график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Расчет прикладывается, например, в виде отдельного документа к плану-графику и после переносится в документацию о закупке без изменений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8" y="3552826"/>
            <a:ext cx="950933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17"/>
          <p:cNvSpPr txBox="1"/>
          <p:nvPr/>
        </p:nvSpPr>
        <p:spPr>
          <a:xfrm>
            <a:off x="550164" y="5745718"/>
            <a:ext cx="564515" cy="977884"/>
          </a:xfrm>
          <a:prstGeom prst="rect">
            <a:avLst/>
          </a:prstGeom>
          <a:solidFill>
            <a:srgbClr val="CE171E"/>
          </a:solidFill>
        </p:spPr>
        <p:txBody>
          <a:bodyPr vert="horz" wrap="square" lIns="0" tIns="144000" rIns="0" bIns="3600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lang="ru-RU" sz="4000" b="1" dirty="0">
                <a:solidFill>
                  <a:srgbClr val="FFFFFF"/>
                </a:solidFill>
                <a:latin typeface="PTSansPro-CaptionBold"/>
                <a:cs typeface="PTSansPro-CaptionBold"/>
              </a:rPr>
              <a:t>?</a:t>
            </a:r>
            <a:endParaRPr sz="4000" dirty="0">
              <a:latin typeface="PTSansPro-CaptionBold"/>
              <a:cs typeface="PTSansPro-CaptionBold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1196784" y="5745717"/>
            <a:ext cx="9088184" cy="977884"/>
          </a:xfrm>
          <a:prstGeom prst="rect">
            <a:avLst/>
          </a:prstGeom>
          <a:solidFill>
            <a:srgbClr val="E6E7E8"/>
          </a:solidFill>
          <a:ln>
            <a:solidFill>
              <a:schemeClr val="accent1"/>
            </a:solidFill>
          </a:ln>
        </p:spPr>
        <p:txBody>
          <a:bodyPr vert="horz" wrap="square" lIns="0" tIns="36000" rIns="0" bIns="0" rtlCol="0">
            <a:noAutofit/>
          </a:bodyPr>
          <a:lstStyle/>
          <a:p>
            <a:pPr marL="107950">
              <a:lnSpc>
                <a:spcPct val="100000"/>
              </a:lnSpc>
            </a:pPr>
            <a:endParaRPr lang="ru-RU" sz="1000" b="1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107950">
              <a:lnSpc>
                <a:spcPct val="10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ДОЛЖНА ЛИ ОБОСНОВЫВАТЬСЯ НМЦ ПО ДОГОВОРАМ ДО 100 </a:t>
            </a:r>
            <a:r>
              <a:rPr lang="ru-RU" b="1" dirty="0" err="1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т.р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., А ТАКЖЕ ПО п. 28 ч. 1 ст. 93 ЗАКОНА № 44-ФЗ</a:t>
            </a:r>
          </a:p>
          <a:p>
            <a:pPr marL="107950">
              <a:lnSpc>
                <a:spcPct val="100000"/>
              </a:lnSpc>
            </a:pPr>
            <a:endParaRPr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300" y="454179"/>
            <a:ext cx="8839200" cy="769441"/>
          </a:xfrm>
        </p:spPr>
        <p:txBody>
          <a:bodyPr/>
          <a:lstStyle/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15.11.2017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1380</a:t>
            </a:r>
            <a:endParaRPr lang="ru-RU" sz="2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17500" y="1647825"/>
            <a:ext cx="9993313" cy="5257800"/>
          </a:xfrm>
        </p:spPr>
        <p:txBody>
          <a:bodyPr/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описании </a:t>
            </a:r>
            <a:r>
              <a:rPr lang="ru-RU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ru-RU" sz="19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БЫТЬ УКАЗАНЫ </a:t>
            </a:r>
            <a:r>
              <a:rPr lang="ru-RU" sz="19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b="1" i="1" u="sng" dirty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</a:t>
            </a:r>
            <a:r>
              <a:rPr lang="ru-RU" sz="19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МНН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(при отсутствии - химические,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группировочные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наименования)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лекарственная форма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u="sng" dirty="0">
                <a:latin typeface="Arial" panose="020B0604020202020204" pitchFamily="34" charset="0"/>
                <a:cs typeface="Arial" panose="020B0604020202020204" pitchFamily="34" charset="0"/>
              </a:rPr>
              <a:t>включая эквивалентные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лекарственные формы,  кроме ЛФ и ее характеристик, указывающих на конкретного производителя (???)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дозировка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лекарственного препарата: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с возможностью поставки лекарственного препарата 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кратной дозировке и </a:t>
            </a:r>
            <a:r>
              <a:rPr lang="ru-RU" sz="19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двойном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 возможностью поставки лекарственного препарата в </a:t>
            </a:r>
            <a:r>
              <a:rPr lang="ru-RU" sz="19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некратных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эквивалентных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дозировках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позволяющих достичь 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одинакового терапевтического эффекта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(например, флаконы 2,5 мг, или 2 3 мг, или 3,5 мг),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9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указание концентрации</a:t>
            </a:r>
            <a:r>
              <a:rPr lang="ru-RU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лекарственного препарата </a:t>
            </a:r>
            <a:r>
              <a:rPr lang="ru-RU" sz="19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установления </a:t>
            </a:r>
            <a:r>
              <a:rPr lang="ru-RU" sz="19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кратности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остаточный срок годности </a:t>
            </a:r>
            <a:r>
              <a:rPr lang="ru-RU" sz="19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единицах измерения времени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3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C2B8B1-D62C-4288-99D2-C60BA281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00" y="397847"/>
            <a:ext cx="8346119" cy="800219"/>
          </a:xfrm>
        </p:spPr>
        <p:txBody>
          <a:bodyPr/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ЭКВИВАЛЕНТНЫХ НЕКРАТНЫХ ДОЗИРОВОК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3B2F39-F398-4641-87B3-8903090AE9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D592B8-BA7A-4334-9E4B-677B1480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800225"/>
            <a:ext cx="10134600" cy="415977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82FD0BC-0E94-456B-9A3F-6B293A5C430F}"/>
              </a:ext>
            </a:extLst>
          </p:cNvPr>
          <p:cNvSpPr/>
          <p:nvPr/>
        </p:nvSpPr>
        <p:spPr>
          <a:xfrm>
            <a:off x="9070340" y="2914650"/>
            <a:ext cx="533400" cy="2133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FF7FD46-F969-4C1D-A8BE-CBE567B65619}"/>
              </a:ext>
            </a:extLst>
          </p:cNvPr>
          <p:cNvSpPr/>
          <p:nvPr/>
        </p:nvSpPr>
        <p:spPr>
          <a:xfrm>
            <a:off x="7327900" y="2686050"/>
            <a:ext cx="1219200" cy="2590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300" y="454179"/>
            <a:ext cx="8839200" cy="769441"/>
          </a:xfrm>
        </p:spPr>
        <p:txBody>
          <a:bodyPr/>
          <a:lstStyle/>
          <a:p>
            <a:r>
              <a:rPr lang="ru-RU" sz="2500" dirty="0">
                <a:cs typeface="Arial" panose="020B0604020202020204" pitchFamily="34" charset="0"/>
              </a:rPr>
              <a:t> </a:t>
            </a:r>
            <a:r>
              <a:rPr lang="ru-RU" sz="2500" dirty="0" smtClean="0"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ОТ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15.11.2017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1380</a:t>
            </a:r>
            <a:endParaRPr lang="ru-RU" sz="2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04234" y="1549177"/>
            <a:ext cx="10082336" cy="50292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описании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БЫТЬ УКАЗАНЫ </a:t>
            </a:r>
            <a:r>
              <a:rPr lang="ru-RU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u="sng" dirty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ТРЕБОВАНИЯ</a:t>
            </a:r>
            <a:r>
              <a:rPr lang="ru-RU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ЛП в картриджах или в иных л/ф, совместимых с определёнными устройствами введения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указание на возможность поставки лекарственных препаратов с условием безвозмездной передачи пациентам совместимых устройств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многокомпонентным (комбинированным) препаратам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наборам – указание на возможность поставки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монопрепаратов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ЛП, к которым могут быть установлены требования к комплектации растворителем,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медизделиями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возможность поставки отдельных компонентов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шприц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преднаполненный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шприц, шприц-тюбик, шприц-ручка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возможность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отделной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поставки устройства введения (за исключением случаев, когда в документации о закупке содержится обоснование необходимости закупки лекарственного препарата конкретной формы выпуска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описании </a:t>
            </a:r>
            <a:r>
              <a:rPr lang="ru-RU" sz="1600" b="1" u="sng" dirty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УКАЗАНЫ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закупке по решению ВК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торговые наименования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инъекционных ЛП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путь введения ЛП (инъекции/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инфузии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препаратов для использования </a:t>
            </a:r>
            <a:r>
              <a:rPr lang="ru-R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исключительно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педиатрической практике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указание на возраст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00" y="397848"/>
            <a:ext cx="8763000" cy="800219"/>
          </a:xfrm>
        </p:spPr>
        <p:txBody>
          <a:bodyPr/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ОТ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15.11.2017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№ 1380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00050" y="1477169"/>
            <a:ext cx="10109200" cy="5257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УКАЗЫВАТЬ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эквивалентные дозировки, предусматривающие необходимость деления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твердой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лекарственной формы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б) дозировку лекарственного препарата в определенных единицах измерения при возможности конвертирования в иные единицы измерения (например, "МЕ" (международная единица) может быть конвертирована в "мг" или «%» в "мг/мл" и т.д.)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наполнения первичной упаковки (кроме растворов для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инфузий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г) наличие (отсутствие) вспомогательных веществ;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д) фиксированный температурный режим хранения препаратов при наличии альтернативного;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е) форму выпуска (первичной упаковки) лекарственного препарата;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ж) количество единиц (таблеток, ампул) лекарственного препарата во вторичной упаковке, а также требование поставки конкретного количества упаковок вместо количества лекарственного препарата;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з) требования к показателям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фармакодинамики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(или)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фармакокинетики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лекарственного препарата (например, время начала действия, проявление максимального эффекта, продолжительность действия лекарственного препарата);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и) иные характеристики лекарственных препаратов, содержащиеся в инструкциях по применению лекарственных препаратов, указывающие на конкретного производителя лекарственного препарата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xmlns="" id="{409C460A-6A21-4B1F-A9F1-58E2C2084568}"/>
              </a:ext>
            </a:extLst>
          </p:cNvPr>
          <p:cNvSpPr/>
          <p:nvPr/>
        </p:nvSpPr>
        <p:spPr>
          <a:xfrm rot="10800000">
            <a:off x="10274300" y="3248025"/>
            <a:ext cx="469900" cy="3657600"/>
          </a:xfrm>
          <a:prstGeom prst="leftBrace">
            <a:avLst>
              <a:gd name="adj1" fmla="val 53650"/>
              <a:gd name="adj2" fmla="val 4965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300" y="454179"/>
            <a:ext cx="8839200" cy="769441"/>
          </a:xfrm>
        </p:spPr>
        <p:txBody>
          <a:bodyPr/>
          <a:lstStyle/>
          <a:p>
            <a:r>
              <a:rPr lang="ru-RU" sz="2500" dirty="0"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ОТ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15.11.2017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1380</a:t>
            </a:r>
            <a:endParaRPr lang="ru-RU" sz="2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469900" y="1571625"/>
            <a:ext cx="10058399" cy="5257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объекта закупки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СОДЕРЖАТЬ УКАЗАНИЕ НА ХАРАКТЕРИСТИКИ, ПРЕДУСМОТРЕННЫЕ ПОДПУНКТАМИ "В" - "И" ПУНКТА 5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случае,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ЕСЛИ НЕ ИМЕЕТСЯ ИНОЙ ВОЗМОЖНОСТИ ОПИСАТЬ ЛЕКАРСТВЕННЫЕ ПРЕПАРАТЫ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Aft>
                <a:spcPts val="600"/>
              </a:spcAft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При этом документация о закупке должна содержать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необходимости указания таких характеристик;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б) показатели, позволяющие определить соответствие закупаемых лекарственных препаратов установленным характеристикам и максимальные и (или) минимальные значения таких показателей, а также значения показателей, которые не могут изменяться.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4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E2167-0C22-4A3F-A52E-F3747953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33C45C-176C-4511-B6B8-E97FA8427D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0EF379-8147-4316-8663-88CE36CD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2" y="1800225"/>
            <a:ext cx="9958333" cy="3286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07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422553"/>
            <a:ext cx="8498520" cy="861774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КАТАЛОГ ТОВАРОВ, РАБОТ, УСЛУГ</a:t>
            </a:r>
            <a:br>
              <a:rPr lang="ru-RU" sz="2800" dirty="0" smtClean="0">
                <a:latin typeface="+mj-lt"/>
              </a:rPr>
            </a:br>
            <a:r>
              <a:rPr lang="ru-RU" sz="2800" b="0" dirty="0" smtClean="0">
                <a:latin typeface="+mj-lt"/>
              </a:rPr>
              <a:t>(Бензин автомобильный (розничная реализация)) </a:t>
            </a:r>
            <a:endParaRPr lang="ru-RU" sz="2800" b="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6" y="1655692"/>
            <a:ext cx="8382000" cy="3548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17"/>
          <p:cNvSpPr txBox="1"/>
          <p:nvPr/>
        </p:nvSpPr>
        <p:spPr>
          <a:xfrm>
            <a:off x="546100" y="5381626"/>
            <a:ext cx="564515" cy="917513"/>
          </a:xfrm>
          <a:prstGeom prst="rect">
            <a:avLst/>
          </a:prstGeom>
          <a:solidFill>
            <a:srgbClr val="CE171E"/>
          </a:solidFill>
        </p:spPr>
        <p:txBody>
          <a:bodyPr vert="horz" wrap="square" lIns="0" tIns="144000" rIns="0" bIns="216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lang="ru-RU" sz="3600" b="1" dirty="0">
                <a:solidFill>
                  <a:srgbClr val="FFFFFF"/>
                </a:solidFill>
                <a:latin typeface="PTSansPro-CaptionBold"/>
                <a:cs typeface="PTSansPro-CaptionBold"/>
              </a:rPr>
              <a:t>?</a:t>
            </a:r>
            <a:endParaRPr sz="3600" dirty="0">
              <a:latin typeface="PTSansPro-CaptionBold"/>
              <a:cs typeface="PTSansPro-CaptionBold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1231900" y="5374720"/>
            <a:ext cx="8991600" cy="931327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180000" tIns="324000" rIns="108000" bIns="324000" rtlCol="0" anchor="ctr">
            <a:spAutoFit/>
          </a:bodyPr>
          <a:lstStyle/>
          <a:p>
            <a:pPr algn="just"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УКАЗАТЬ «АИ-92» и «ЭКОЛОГИЧЕСКИЙ КЛАСС К5»?</a:t>
            </a:r>
            <a:endParaRPr lang="ru-RU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316" y="591587"/>
            <a:ext cx="8498520" cy="4308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ПРИМЕР СОСТАВЛЕНИЯ ЗАКАЗЧИКОМ ТЗ</a:t>
            </a:r>
            <a:endParaRPr lang="ru-RU" sz="2800" dirty="0">
              <a:latin typeface="+mn-lt"/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469899" y="5991225"/>
            <a:ext cx="564515" cy="977884"/>
          </a:xfrm>
          <a:prstGeom prst="rect">
            <a:avLst/>
          </a:prstGeom>
          <a:solidFill>
            <a:srgbClr val="CE171E"/>
          </a:solidFill>
        </p:spPr>
        <p:txBody>
          <a:bodyPr vert="horz" wrap="square" lIns="0" tIns="144000" rIns="0" bIns="3600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lang="ru-RU" sz="4000" b="1" dirty="0">
                <a:solidFill>
                  <a:srgbClr val="FFFFFF"/>
                </a:solidFill>
                <a:latin typeface="PTSansPro-CaptionBold"/>
                <a:cs typeface="PTSansPro-CaptionBold"/>
              </a:rPr>
              <a:t>?</a:t>
            </a:r>
            <a:endParaRPr sz="4000" dirty="0">
              <a:latin typeface="PTSansPro-CaptionBold"/>
              <a:cs typeface="PTSansPro-CaptionBold"/>
            </a:endParaRPr>
          </a:p>
        </p:txBody>
      </p:sp>
      <p:sp>
        <p:nvSpPr>
          <p:cNvPr id="7" name="object 18"/>
          <p:cNvSpPr txBox="1"/>
          <p:nvPr/>
        </p:nvSpPr>
        <p:spPr>
          <a:xfrm>
            <a:off x="1135316" y="5991225"/>
            <a:ext cx="9088184" cy="977884"/>
          </a:xfrm>
          <a:prstGeom prst="rect">
            <a:avLst/>
          </a:prstGeom>
          <a:solidFill>
            <a:srgbClr val="E6E7E8"/>
          </a:solidFill>
          <a:ln>
            <a:solidFill>
              <a:schemeClr val="accent1"/>
            </a:solidFill>
          </a:ln>
        </p:spPr>
        <p:txBody>
          <a:bodyPr vert="horz" wrap="square" lIns="0" tIns="324000" rIns="0" bIns="0" rtlCol="0">
            <a:noAutofit/>
          </a:bodyPr>
          <a:lstStyle/>
          <a:p>
            <a:pPr marL="107950"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ЕСТЬ НАРУШЕНИЯ?</a:t>
            </a:r>
            <a:endParaRPr sz="24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4" y="1788442"/>
            <a:ext cx="89344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8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637997"/>
            <a:ext cx="8498520" cy="430887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ДОПОЛНИТЕЛЬНОЕ ОПИСАНИЕ В КАТАЛОГЕ</a:t>
            </a:r>
            <a:endParaRPr lang="ru-RU" sz="2800" b="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83B606-3E6F-47D2-851F-8F305BB4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71626"/>
            <a:ext cx="9753600" cy="4343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bject 17"/>
          <p:cNvSpPr txBox="1"/>
          <p:nvPr/>
        </p:nvSpPr>
        <p:spPr>
          <a:xfrm>
            <a:off x="469899" y="5991225"/>
            <a:ext cx="564515" cy="977884"/>
          </a:xfrm>
          <a:prstGeom prst="rect">
            <a:avLst/>
          </a:prstGeom>
          <a:solidFill>
            <a:srgbClr val="CE171E"/>
          </a:solidFill>
        </p:spPr>
        <p:txBody>
          <a:bodyPr vert="horz" wrap="square" lIns="0" tIns="144000" rIns="0" bIns="3600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lang="ru-RU" sz="4000" b="1" dirty="0">
                <a:solidFill>
                  <a:srgbClr val="FFFFFF"/>
                </a:solidFill>
                <a:latin typeface="PTSansPro-CaptionBold"/>
                <a:cs typeface="PTSansPro-CaptionBold"/>
              </a:rPr>
              <a:t>?</a:t>
            </a:r>
            <a:endParaRPr sz="4000" dirty="0">
              <a:latin typeface="PTSansPro-CaptionBold"/>
              <a:cs typeface="PTSansPro-CaptionBold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1135316" y="5991225"/>
            <a:ext cx="9088184" cy="977884"/>
          </a:xfrm>
          <a:prstGeom prst="rect">
            <a:avLst/>
          </a:prstGeom>
          <a:solidFill>
            <a:srgbClr val="E6E7E8"/>
          </a:solidFill>
          <a:ln>
            <a:solidFill>
              <a:schemeClr val="accent1"/>
            </a:solidFill>
          </a:ln>
        </p:spPr>
        <p:txBody>
          <a:bodyPr vert="horz" wrap="square" lIns="0" tIns="36000" rIns="0" bIns="0" rtlCol="0">
            <a:noAutofit/>
          </a:bodyPr>
          <a:lstStyle/>
          <a:p>
            <a:pPr marL="107950">
              <a:lnSpc>
                <a:spcPct val="100000"/>
              </a:lnSpc>
            </a:pPr>
            <a:endParaRPr lang="ru-RU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107950"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ДОЛЖНО ЛИ ВКЛЮЧАТЬСЯ ДАННОЕ ОПИСАНИЕ В ТЗ ЗАКАЗЧИКА?</a:t>
            </a:r>
            <a:endParaRPr sz="24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637997"/>
            <a:ext cx="8498520" cy="4308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ОПИСАНИЕ ОБЪЕКТА ЗАКУПКИ В КТРУ ОТСУТСТВУЕТ</a:t>
            </a:r>
            <a:endParaRPr lang="ru-RU" sz="2800" dirty="0">
              <a:latin typeface="+mn-lt"/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468795" y="5764940"/>
            <a:ext cx="564515" cy="977884"/>
          </a:xfrm>
          <a:prstGeom prst="rect">
            <a:avLst/>
          </a:prstGeom>
          <a:solidFill>
            <a:srgbClr val="CE171E"/>
          </a:solidFill>
        </p:spPr>
        <p:txBody>
          <a:bodyPr vert="horz" wrap="square" lIns="0" tIns="144000" rIns="0" bIns="3600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lang="ru-RU" sz="4000" b="1" dirty="0">
                <a:solidFill>
                  <a:srgbClr val="FFFFFF"/>
                </a:solidFill>
                <a:latin typeface="PTSansPro-CaptionBold"/>
                <a:cs typeface="PTSansPro-CaptionBold"/>
              </a:rPr>
              <a:t>?</a:t>
            </a:r>
            <a:endParaRPr sz="4000" dirty="0">
              <a:latin typeface="PTSansPro-CaptionBold"/>
              <a:cs typeface="PTSansPro-CaptionBold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1121512" y="5749909"/>
            <a:ext cx="9088184" cy="977884"/>
          </a:xfrm>
          <a:prstGeom prst="rect">
            <a:avLst/>
          </a:prstGeom>
          <a:solidFill>
            <a:srgbClr val="E6E7E8"/>
          </a:solidFill>
          <a:ln>
            <a:solidFill>
              <a:schemeClr val="accent1"/>
            </a:solidFill>
          </a:ln>
        </p:spPr>
        <p:txBody>
          <a:bodyPr vert="horz" wrap="square" lIns="0" tIns="36000" rIns="0" bIns="0" rtlCol="0">
            <a:noAutofit/>
          </a:bodyPr>
          <a:lstStyle/>
          <a:p>
            <a:pPr marL="107950">
              <a:lnSpc>
                <a:spcPct val="100000"/>
              </a:lnSpc>
            </a:pPr>
            <a:endParaRPr lang="ru-RU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107950"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НУЖНО ЛИ ОБОСНОВЫВАТЬ УКАЗАНИЕ ХАРАКТЕРИСТИК?</a:t>
            </a:r>
            <a:endParaRPr sz="24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629409"/>
            <a:ext cx="91821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7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299" y="422553"/>
            <a:ext cx="8498520" cy="861774"/>
          </a:xfrm>
        </p:spPr>
        <p:txBody>
          <a:bodyPr/>
          <a:lstStyle/>
          <a:p>
            <a:r>
              <a:rPr lang="ru-RU" sz="2800" dirty="0">
                <a:latin typeface="+mn-lt"/>
              </a:rPr>
              <a:t>КАТАЛОГ ТОВАРОВ, РАБОТ, УСЛУГ</a:t>
            </a:r>
            <a:br>
              <a:rPr lang="ru-RU" sz="2800" dirty="0">
                <a:latin typeface="+mn-lt"/>
              </a:rPr>
            </a:br>
            <a:r>
              <a:rPr lang="ru-RU" sz="2800" b="0" dirty="0" smtClean="0">
                <a:latin typeface="+mn-lt"/>
              </a:rPr>
              <a:t>(ДМС)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723197"/>
            <a:ext cx="9702870" cy="3506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17"/>
          <p:cNvSpPr txBox="1"/>
          <p:nvPr/>
        </p:nvSpPr>
        <p:spPr>
          <a:xfrm>
            <a:off x="468795" y="5764940"/>
            <a:ext cx="564515" cy="977884"/>
          </a:xfrm>
          <a:prstGeom prst="rect">
            <a:avLst/>
          </a:prstGeom>
          <a:solidFill>
            <a:srgbClr val="CE171E"/>
          </a:solidFill>
        </p:spPr>
        <p:txBody>
          <a:bodyPr vert="horz" wrap="square" lIns="0" tIns="144000" rIns="0" bIns="3600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10"/>
              </a:spcBef>
            </a:pPr>
            <a:r>
              <a:rPr lang="ru-RU" sz="4000" b="1" dirty="0">
                <a:solidFill>
                  <a:srgbClr val="FFFFFF"/>
                </a:solidFill>
                <a:latin typeface="PTSansPro-CaptionBold"/>
                <a:cs typeface="PTSansPro-CaptionBold"/>
              </a:rPr>
              <a:t>?</a:t>
            </a:r>
            <a:endParaRPr sz="4000" dirty="0">
              <a:latin typeface="PTSansPro-CaptionBold"/>
              <a:cs typeface="PTSansPro-CaptionBold"/>
            </a:endParaRPr>
          </a:p>
        </p:txBody>
      </p:sp>
      <p:sp>
        <p:nvSpPr>
          <p:cNvPr id="6" name="object 18"/>
          <p:cNvSpPr txBox="1"/>
          <p:nvPr/>
        </p:nvSpPr>
        <p:spPr>
          <a:xfrm>
            <a:off x="1121512" y="5749909"/>
            <a:ext cx="9088184" cy="977884"/>
          </a:xfrm>
          <a:prstGeom prst="rect">
            <a:avLst/>
          </a:prstGeom>
          <a:solidFill>
            <a:srgbClr val="E6E7E8"/>
          </a:solidFill>
          <a:ln>
            <a:solidFill>
              <a:schemeClr val="accent1"/>
            </a:solidFill>
          </a:ln>
        </p:spPr>
        <p:txBody>
          <a:bodyPr vert="horz" wrap="square" lIns="0" tIns="36000" rIns="0" bIns="0" rtlCol="0">
            <a:noAutofit/>
          </a:bodyPr>
          <a:lstStyle/>
          <a:p>
            <a:pPr marL="107950">
              <a:lnSpc>
                <a:spcPct val="100000"/>
              </a:lnSpc>
            </a:pPr>
            <a:endParaRPr lang="ru-RU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107950">
              <a:lnSpc>
                <a:spcPct val="10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ЧТО ДЕЛАТЬ, ЕСЛИ ХАРАКТЕРИСТИКИ НЕ УСТРАИВАЮТ?</a:t>
            </a:r>
            <a:endParaRPr sz="24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4958</TotalTime>
  <Words>4142</Words>
  <Application>Microsoft Office PowerPoint</Application>
  <PresentationFormat>Произвольный</PresentationFormat>
  <Paragraphs>397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Правила описания объекта закупки (подготовка технического задания). Каталог товаров, работ, услуг.  Нормирование в сфере закупок</vt:lpstr>
      <vt:lpstr>ОСНОВНЫЕ ПРАВИЛА СОСТАВЛЕНИЯ ТЗ</vt:lpstr>
      <vt:lpstr>     1. КАТАЛОГ ТОВАРОВ, РАБОТ, УСЛУГ      (ППРФ от 08.02.2017 № 145) </vt:lpstr>
      <vt:lpstr>Где найти КТРУ?</vt:lpstr>
      <vt:lpstr>КАТАЛОГ ТОВАРОВ, РАБОТ, УСЛУГ (Бензин автомобильный (розничная реализация)) </vt:lpstr>
      <vt:lpstr>ПРИМЕР СОСТАВЛЕНИЯ ЗАКАЗЧИКОМ ТЗ</vt:lpstr>
      <vt:lpstr>ДОПОЛНИТЕЛЬНОЕ ОПИСАНИЕ В КАТАЛОГЕ</vt:lpstr>
      <vt:lpstr>ОПИСАНИЕ ОБЪЕКТА ЗАКУПКИ В КТРУ ОТСУТСТВУЕТ</vt:lpstr>
      <vt:lpstr>КАТАЛОГ ТОВАРОВ, РАБОТ, УСЛУГ (ДМС) </vt:lpstr>
      <vt:lpstr>2. НОРМИРОВАНИЕ: ДВА МЕХАНИЗМА </vt:lpstr>
      <vt:lpstr> ЧТО ВХОДИТ В   ОБЯЗАТЕЛЬНЫЙ ПЕРЕЧЕНЬ НОРМИРУЕМОЙ ПРОДУКЦИИ   по постановлению Правительства РФ № 927?</vt:lpstr>
      <vt:lpstr> Где искать акты о нормировании?</vt:lpstr>
      <vt:lpstr>Пример установления требований к отдельным ТРУ (ноутбуки)</vt:lpstr>
      <vt:lpstr>3. ПРАВИЛА ФОРМИРОВАНИЯ ЛОТОВ</vt:lpstr>
      <vt:lpstr>4. ТЗ должно соответствовать Закону № 44-ФЗ  В ОПИСАНИИ ОБЪЕКТА ЗАКУПКИ НЕЛЬЗЯ УКАЗЫВАТЬ:</vt:lpstr>
      <vt:lpstr>УКАЗАНИЕ НА ТОВАРНЫЙ ЗНАК  ПРАВОМЕРНО В СЛУЧАЯХ:</vt:lpstr>
      <vt:lpstr>4. ТЗ должно соответствовать Закону № 44-ФЗ</vt:lpstr>
      <vt:lpstr>5. ТЗ должно учитывать подходы ФАС ПИСЬМО ФАС РОССИИ от 01.07.2016  № ИА/44536/16</vt:lpstr>
      <vt:lpstr>Презентация PowerPoint</vt:lpstr>
      <vt:lpstr>ПИСЬМО ФАС РОССИИ  от 01.07.2016  № ИА/44536/16</vt:lpstr>
      <vt:lpstr>ГАРАНТИЙНЫЕ ОБЯЗАТЕЛЬСТВА (Ч.4 СТ.33 ЗАКОНА 44-ФЗ)</vt:lpstr>
      <vt:lpstr>Важно! С 01.07.2019 если установлено требование к гарантии, то должно быть «свое» обеспечение </vt:lpstr>
      <vt:lpstr>   ОПРЕДЕЛЕНИЕ ОБЪЕМА ЗАКУПКИ ДО 01.07.2019</vt:lpstr>
      <vt:lpstr>ОПРЕДЕЛЕНИЕ ОБЪЕМА ЗАКУПКИ С 01.07.2019</vt:lpstr>
      <vt:lpstr>ОСОБЕННОСТИ ОСУЩЕСТВЛЕНИЯ ЗАКУПОК ЛЕКАРСТВЕННЫХ СРЕДСТВ</vt:lpstr>
      <vt:lpstr>  ПОРЯДОК РАСЧЕТА Н(М)ЦК  ПРИ  ЗАКУПКАХ ЛС    (ПРИКАЗ МЗ РФ от 26.10.2017 № 871н)</vt:lpstr>
      <vt:lpstr>* РЕФЕРЕНТНАЯ ЦЕНА  ТЕПЕРЬ ОТСУТСТВУЕТ И В ЕИС с 08.04.2019</vt:lpstr>
      <vt:lpstr>Презентация PowerPoint</vt:lpstr>
      <vt:lpstr>КАК ВООБЩЕ СЧИТАЕТСЯ РЕФЕРЕНТНАЯ ЦЕНА? Приказ Минздрава России от 19 декабря 2017 г. № 1034</vt:lpstr>
      <vt:lpstr>РЕФЕРЕНТНЫЕ ЦЕНЫ 2.0</vt:lpstr>
      <vt:lpstr>  ПОРЯДОК РАСЧЕТА Н(М)ЦК  ПРИ  ЗАКУПКАХ ЛС     (ПРИКАЗ МЗ РФ от 26.10.2017 № 871н)</vt:lpstr>
      <vt:lpstr>ОСНОВНЫЕ ВОПРОСЫ:</vt:lpstr>
      <vt:lpstr>НА ЧТО ЕЩЕ СМОТРЯТ ПРОВЕРЯЮЩИЕ ПРИ ПРОВЕРКЕ ОБОСНОВАНИЯ Н(М)Цк?</vt:lpstr>
      <vt:lpstr>ОСНОВНЫЕ ВОПРОСЫ:</vt:lpstr>
      <vt:lpstr> ПОРЯДОК РАСЧЕТА Н(М)ЦК  ПРИ  ЗАКУПКАХ ЛС    (ПРИКАЗ МЗ РФ от 26.10.2017 № 871н)</vt:lpstr>
      <vt:lpstr>ОСНОВНЫЕ ВОПРОСЫ:</vt:lpstr>
      <vt:lpstr>   ПОРЯДОК РАСЧЕТА Н(М)ЦК  ПРИ  ЗАКУПКАХ ЛС     (ПРИКАЗ МЗ РФ от 26.10.2017 № 871н)</vt:lpstr>
      <vt:lpstr>ОСНОВНЫЕ ВОПРОСЫ:</vt:lpstr>
      <vt:lpstr>ОБОСНОВАНИЕ ЗАКУПОК  ПРИ ПЛАНИРОВАНИИ</vt:lpstr>
      <vt:lpstr>КАК ДОЛЖНО БЫТЬ?</vt:lpstr>
      <vt:lpstr>ПОСТАНОВЛЕНИЕ ПРАВИТЕЛЬСТВА РФ  ОТ 15.11.2017 № 1380</vt:lpstr>
      <vt:lpstr>ПРИМЕР ЭКВИВАЛЕНТНЫХ НЕКРАТНЫХ ДОЗИРОВОК</vt:lpstr>
      <vt:lpstr>  ПОСТАНОВЛЕНИЕ ПРАВИТЕЛЬСТВА РФ    ОТ 15.11.2017 № 1380</vt:lpstr>
      <vt:lpstr> ПОСТАНОВЛЕНИЕ ПРАВИТЕЛЬСТВА РФ   ОТ 15.11.2017 № 1380</vt:lpstr>
      <vt:lpstr> ПОСТАНОВЛЕНИЕ ПРАВИТЕЛЬСТВА РФ   ОТ 15.11.2017 № 1380</vt:lpstr>
      <vt:lpstr>ОБОСНОВАНИЕ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НОРМИРОВАНИЕ В СФЕРЕ ЗАКУПОК.  ПРАВИЛА ОПИСАНИЯ ОБЪЕКТА ЗАКУПКИ</dc:title>
  <dc:creator>Andrey Eremishin</dc:creator>
  <cp:lastModifiedBy>Евсташенков</cp:lastModifiedBy>
  <cp:revision>241</cp:revision>
  <cp:lastPrinted>2016-05-24T13:11:13Z</cp:lastPrinted>
  <dcterms:created xsi:type="dcterms:W3CDTF">2015-11-25T18:37:26Z</dcterms:created>
  <dcterms:modified xsi:type="dcterms:W3CDTF">2019-05-24T02:10:33Z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2015-11-25T00:00:00Z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2015-11-25T00:00:00Z</vt:filetime>
  </property>
</Properties>
</file>